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64" r:id="rId2"/>
    <p:sldId id="282" r:id="rId3"/>
    <p:sldId id="285" r:id="rId4"/>
    <p:sldId id="347" r:id="rId5"/>
    <p:sldId id="348" r:id="rId6"/>
    <p:sldId id="349" r:id="rId7"/>
    <p:sldId id="350" r:id="rId8"/>
    <p:sldId id="351" r:id="rId9"/>
    <p:sldId id="352" r:id="rId10"/>
    <p:sldId id="379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5" r:id="rId47"/>
    <p:sldId id="394" r:id="rId48"/>
    <p:sldId id="393" r:id="rId49"/>
    <p:sldId id="392" r:id="rId50"/>
    <p:sldId id="391" r:id="rId51"/>
    <p:sldId id="397" r:id="rId52"/>
    <p:sldId id="396" r:id="rId53"/>
    <p:sldId id="283" r:id="rId54"/>
    <p:sldId id="304" r:id="rId55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3" autoAdjust="0"/>
    <p:restoredTop sz="86207" autoAdjust="0"/>
  </p:normalViewPr>
  <p:slideViewPr>
    <p:cSldViewPr showGuides="1">
      <p:cViewPr varScale="1">
        <p:scale>
          <a:sx n="117" d="100"/>
          <a:sy n="11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600" dirty="0" err="1"/>
              <a:t>What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an</a:t>
            </a:r>
            <a:r>
              <a:rPr lang="pl-PL" sz="3600" dirty="0"/>
              <a:t> </a:t>
            </a:r>
            <a:r>
              <a:rPr lang="pl-PL" sz="3600" dirty="0" smtClean="0"/>
              <a:t>operator?</a:t>
            </a:r>
            <a:endParaRPr lang="en-US" sz="3600" dirty="0"/>
          </a:p>
          <a:p>
            <a:pPr>
              <a:defRPr/>
            </a:pPr>
            <a:endParaRPr lang="en-US" sz="3600" dirty="0"/>
          </a:p>
          <a:p>
            <a:pPr lvl="0" algn="ctr">
              <a:buNone/>
              <a:defRPr/>
            </a:pPr>
            <a:r>
              <a:rPr lang="pt-BR" dirty="0">
                <a:solidFill>
                  <a:srgbClr val="000000"/>
                </a:solidFill>
                <a:latin typeface="Consolas"/>
              </a:rPr>
              <a:t>a </a:t>
            </a:r>
            <a:r>
              <a:rPr lang="pt-BR" dirty="0">
                <a:solidFill>
                  <a:srgbClr val="008080"/>
                </a:solidFill>
                <a:latin typeface="Consolas"/>
              </a:rPr>
              <a:t>=</a:t>
            </a:r>
            <a:r>
              <a:rPr lang="pt-BR" dirty="0">
                <a:solidFill>
                  <a:srgbClr val="000000"/>
                </a:solidFill>
                <a:latin typeface="Consolas"/>
              </a:rPr>
              <a:t> b</a:t>
            </a:r>
            <a:r>
              <a:rPr lang="pt-BR" dirty="0">
                <a:solidFill>
                  <a:srgbClr val="008080"/>
                </a:solidFill>
                <a:latin typeface="Consolas"/>
              </a:rPr>
              <a:t>.</a:t>
            </a:r>
            <a:r>
              <a:rPr lang="pt-BR" dirty="0">
                <a:solidFill>
                  <a:srgbClr val="000000"/>
                </a:solidFill>
                <a:latin typeface="Consolas"/>
              </a:rPr>
              <a:t>val </a:t>
            </a:r>
            <a:r>
              <a:rPr lang="pt-BR" dirty="0">
                <a:solidFill>
                  <a:srgbClr val="008080"/>
                </a:solidFill>
                <a:latin typeface="Consolas"/>
              </a:rPr>
              <a:t>&gt;&gt;</a:t>
            </a:r>
            <a:r>
              <a:rPr lang="pt-BR" dirty="0">
                <a:solidFill>
                  <a:srgbClr val="000000"/>
                </a:solidFill>
                <a:latin typeface="Consolas"/>
              </a:rPr>
              <a:t> 4 </a:t>
            </a:r>
            <a:r>
              <a:rPr lang="pt-BR" dirty="0">
                <a:solidFill>
                  <a:srgbClr val="008080"/>
                </a:solidFill>
                <a:latin typeface="Consolas"/>
              </a:rPr>
              <a:t>+</a:t>
            </a:r>
            <a:r>
              <a:rPr lang="pt-BR" dirty="0">
                <a:solidFill>
                  <a:srgbClr val="000000"/>
                </a:solidFill>
                <a:latin typeface="Consolas"/>
              </a:rPr>
              <a:t> c </a:t>
            </a:r>
            <a:r>
              <a:rPr lang="pt-BR" dirty="0">
                <a:solidFill>
                  <a:srgbClr val="008080"/>
                </a:solidFill>
                <a:latin typeface="Consolas"/>
              </a:rPr>
              <a:t>*</a:t>
            </a:r>
            <a:r>
              <a:rPr lang="pt-BR" dirty="0">
                <a:solidFill>
                  <a:srgbClr val="000000"/>
                </a:solidFill>
                <a:latin typeface="Consolas"/>
              </a:rPr>
              <a:t> d</a:t>
            </a:r>
            <a:r>
              <a:rPr lang="pt-BR" dirty="0">
                <a:solidFill>
                  <a:srgbClr val="008080"/>
                </a:solidFill>
                <a:latin typeface="Consolas"/>
              </a:rPr>
              <a:t>[</a:t>
            </a:r>
            <a:r>
              <a:rPr lang="pt-BR" dirty="0">
                <a:solidFill>
                  <a:srgbClr val="000000"/>
                </a:solidFill>
                <a:latin typeface="Consolas"/>
              </a:rPr>
              <a:t>e</a:t>
            </a:r>
            <a:r>
              <a:rPr lang="pt-BR" dirty="0" smtClean="0">
                <a:solidFill>
                  <a:srgbClr val="008080"/>
                </a:solidFill>
                <a:latin typeface="Consolas"/>
              </a:rPr>
              <a:t>++]</a:t>
            </a:r>
            <a:r>
              <a:rPr lang="pt-BR" dirty="0" smtClean="0">
                <a:solidFill>
                  <a:srgbClr val="000000"/>
                </a:solidFill>
                <a:latin typeface="Consolas"/>
              </a:rPr>
              <a:t>;</a:t>
            </a:r>
            <a:endParaRPr lang="pl-PL" dirty="0" smtClean="0">
              <a:solidFill>
                <a:srgbClr val="000000"/>
              </a:solidFill>
              <a:latin typeface="Consolas"/>
            </a:endParaRPr>
          </a:p>
          <a:p>
            <a:pPr lvl="0" algn="ctr">
              <a:buNone/>
              <a:defRPr/>
            </a:pPr>
            <a:endParaRPr lang="pl-PL" dirty="0">
              <a:solidFill>
                <a:srgbClr val="000000"/>
              </a:solidFill>
              <a:latin typeface="Consolas"/>
            </a:endParaRPr>
          </a:p>
          <a:p>
            <a:pPr lvl="0" algn="ctr">
              <a:buNone/>
              <a:defRPr/>
            </a:pPr>
            <a:endParaRPr lang="pl-PL" dirty="0" smtClean="0">
              <a:solidFill>
                <a:srgbClr val="000000"/>
              </a:solidFill>
              <a:latin typeface="Consolas"/>
            </a:endParaRPr>
          </a:p>
          <a:p>
            <a:pPr lvl="0" algn="ctr">
              <a:buNone/>
              <a:defRPr/>
            </a:pPr>
            <a:endParaRPr lang="pl-PL" dirty="0">
              <a:solidFill>
                <a:srgbClr val="000000"/>
              </a:solidFill>
              <a:latin typeface="Consolas"/>
            </a:endParaRPr>
          </a:p>
          <a:p>
            <a:pPr>
              <a:lnSpc>
                <a:spcPct val="80000"/>
              </a:lnSpc>
              <a:defRPr/>
            </a:pPr>
            <a:r>
              <a:rPr lang="pl-PL" sz="1800" dirty="0" err="1"/>
              <a:t>Interesting</a:t>
            </a:r>
            <a:r>
              <a:rPr lang="pl-PL" sz="1800" dirty="0"/>
              <a:t> </a:t>
            </a:r>
            <a:r>
              <a:rPr lang="pl-PL" sz="1800" dirty="0" err="1"/>
              <a:t>fact</a:t>
            </a:r>
            <a:r>
              <a:rPr lang="pl-PL" sz="1800" dirty="0" smtClean="0"/>
              <a:t>: </a:t>
            </a:r>
            <a:r>
              <a:rPr lang="pl-PL" sz="1800" dirty="0" err="1" smtClean="0"/>
              <a:t>Syntax</a:t>
            </a:r>
            <a:r>
              <a:rPr lang="pl-PL" sz="1800" dirty="0" smtClean="0"/>
              <a:t> </a:t>
            </a:r>
            <a:r>
              <a:rPr lang="pl-PL" sz="1800" dirty="0" err="1" smtClean="0"/>
              <a:t>coloring</a:t>
            </a:r>
            <a:r>
              <a:rPr lang="pl-PL" sz="1800" dirty="0" smtClean="0"/>
              <a:t> in Visual Studio (</a:t>
            </a:r>
            <a:r>
              <a:rPr lang="pl-PL" sz="1800" dirty="0" err="1" smtClean="0"/>
              <a:t>e.g</a:t>
            </a:r>
            <a:r>
              <a:rPr lang="pl-PL" sz="1800" dirty="0" smtClean="0"/>
              <a:t>.,. </a:t>
            </a:r>
            <a:r>
              <a:rPr lang="pl-PL" sz="1800" dirty="0"/>
              <a:t>2017) </a:t>
            </a:r>
            <a:r>
              <a:rPr lang="pl-PL" sz="1800" dirty="0" err="1" smtClean="0"/>
              <a:t>works</a:t>
            </a:r>
            <a:r>
              <a:rPr lang="pl-PL" sz="1800" dirty="0" smtClean="0"/>
              <a:t> </a:t>
            </a:r>
            <a:r>
              <a:rPr lang="pl-PL" sz="1800" dirty="0" err="1" smtClean="0"/>
              <a:t>differently</a:t>
            </a:r>
            <a:r>
              <a:rPr lang="pl-PL" sz="1800" dirty="0" smtClean="0"/>
              <a:t> for </a:t>
            </a:r>
            <a:r>
              <a:rPr lang="pl-PL" sz="1800" dirty="0" err="1" smtClean="0"/>
              <a:t>operator’s</a:t>
            </a:r>
            <a:r>
              <a:rPr lang="pl-PL" sz="1800" dirty="0" smtClean="0"/>
              <a:t> </a:t>
            </a:r>
            <a:r>
              <a:rPr lang="pl-PL" sz="1800" dirty="0" err="1" smtClean="0"/>
              <a:t>keywords</a:t>
            </a:r>
            <a:r>
              <a:rPr lang="pl-PL" sz="1800" dirty="0" smtClean="0"/>
              <a:t> and </a:t>
            </a:r>
            <a:r>
              <a:rPr lang="pl-PL" sz="1800" dirty="0" err="1" smtClean="0"/>
              <a:t>graphical</a:t>
            </a:r>
            <a:r>
              <a:rPr lang="pl-PL" sz="1800" dirty="0" smtClean="0"/>
              <a:t> </a:t>
            </a:r>
            <a:r>
              <a:rPr lang="pl-PL" sz="1800" dirty="0" err="1" smtClean="0"/>
              <a:t>symbols</a:t>
            </a:r>
            <a:r>
              <a:rPr lang="pl-PL" sz="1800" dirty="0" smtClean="0"/>
              <a:t> for </a:t>
            </a:r>
            <a:r>
              <a:rPr lang="pl-PL" sz="1800" dirty="0" err="1" smtClean="0"/>
              <a:t>different</a:t>
            </a:r>
            <a:r>
              <a:rPr lang="pl-PL" sz="1800" dirty="0" smtClean="0"/>
              <a:t> </a:t>
            </a:r>
            <a:r>
              <a:rPr lang="pl-PL" sz="1800" dirty="0" err="1" smtClean="0"/>
              <a:t>operators</a:t>
            </a:r>
            <a:r>
              <a:rPr lang="pl-PL" sz="1800" dirty="0" smtClean="0"/>
              <a:t>: </a:t>
            </a:r>
            <a:endParaRPr lang="pl-PL" sz="1800" dirty="0"/>
          </a:p>
          <a:p>
            <a:pPr lvl="1">
              <a:lnSpc>
                <a:spcPct val="80000"/>
              </a:lnSpc>
              <a:defRPr/>
            </a:pPr>
            <a:r>
              <a:rPr lang="pl-PL" sz="1600" dirty="0" err="1" smtClean="0">
                <a:solidFill>
                  <a:srgbClr val="008080"/>
                </a:solidFill>
                <a:latin typeface="Consolas" panose="020B0609020204030204" pitchFamily="49" charset="0"/>
              </a:rPr>
              <a:t>overloaded</a:t>
            </a:r>
            <a:r>
              <a:rPr lang="pl-PL" sz="1600" dirty="0" smtClean="0"/>
              <a:t> </a:t>
            </a:r>
            <a:endParaRPr lang="pl-PL" sz="1600" dirty="0"/>
          </a:p>
          <a:p>
            <a:pPr lvl="1">
              <a:lnSpc>
                <a:spcPct val="80000"/>
              </a:lnSpc>
              <a:defRPr/>
            </a:pP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default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/standard</a:t>
            </a:r>
            <a:r>
              <a:rPr lang="pl-PL" sz="1600" dirty="0" smtClean="0"/>
              <a:t> </a:t>
            </a:r>
            <a:endParaRPr lang="pl-PL" sz="1600" dirty="0"/>
          </a:p>
          <a:p>
            <a:pPr lvl="1">
              <a:lnSpc>
                <a:spcPct val="80000"/>
              </a:lnSpc>
              <a:defRPr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special</a:t>
            </a: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e.g</a:t>
            </a: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., </a:t>
            </a: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conversion</a:t>
            </a: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)</a:t>
            </a:r>
            <a:endParaRPr lang="pl-PL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0" algn="ctr">
              <a:buNone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operator defines operations performed on its arguments and the type of the resulting expression – similarly to functions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C++, we may define operators to be used with objects (</a:t>
            </a:r>
            <a:r>
              <a:rPr lang="en-US" u="sng" dirty="0"/>
              <a:t>at least one argument</a:t>
            </a:r>
            <a:r>
              <a:rPr lang="en-US" dirty="0"/>
              <a:t> of the operator should be an object)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Most operators are </a:t>
            </a:r>
            <a:r>
              <a:rPr lang="en-US" dirty="0" err="1"/>
              <a:t>overloadable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Overloading may improve performance – similarly to functions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There is no obligation, and usually no need either, to define a lot of operators</a:t>
            </a:r>
          </a:p>
          <a:p>
            <a:pPr lvl="1">
              <a:defRPr/>
            </a:pPr>
            <a:r>
              <a:rPr lang="en-US" dirty="0"/>
              <a:t>Instead of an operator that is used rarely it is advised to declare a method or a function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Overloadable</a:t>
            </a:r>
            <a:r>
              <a:rPr lang="pl-PL" dirty="0"/>
              <a:t> </a:t>
            </a:r>
            <a:r>
              <a:rPr lang="pl-PL" dirty="0" err="1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()[] -&gt;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- ++ 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-- </a:t>
            </a: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! ~ * 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&amp; </a:t>
            </a:r>
            <a:r>
              <a:rPr lang="pl-PL" sz="2000" dirty="0" err="1">
                <a:solidFill>
                  <a:srgbClr val="0000FF"/>
                </a:solidFill>
                <a:latin typeface="Consolas"/>
              </a:rPr>
              <a:t>new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 err="1">
                <a:solidFill>
                  <a:srgbClr val="0000FF"/>
                </a:solidFill>
                <a:latin typeface="Consolas"/>
              </a:rPr>
              <a:t>delete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pl-PL" sz="20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type</a:t>
            </a: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)     </a:t>
            </a: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pl-PL" sz="2000" dirty="0" err="1" smtClean="0">
                <a:solidFill>
                  <a:srgbClr val="008000"/>
                </a:solidFill>
                <a:latin typeface="Consolas"/>
              </a:rPr>
              <a:t>unary</a:t>
            </a:r>
            <a:endParaRPr lang="pl-PL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-&gt;*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* / %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+-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&lt;&lt; &gt;&gt;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&lt; &lt;= &gt; &gt;=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== !=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^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||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= += -= *= /= %= &amp;= ^= |= &lt;&lt;= &gt;&gt;=   </a:t>
            </a:r>
            <a:r>
              <a:rPr lang="pl-PL" sz="2000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pl-PL" sz="2000" dirty="0" err="1" smtClean="0">
                <a:solidFill>
                  <a:srgbClr val="008000"/>
                </a:solidFill>
                <a:latin typeface="Consolas"/>
              </a:rPr>
              <a:t>assignments</a:t>
            </a:r>
            <a:endParaRPr lang="pl-PL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 ,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</a:t>
            </a:r>
            <a:r>
              <a:rPr lang="pl-PL" dirty="0"/>
              <a:t>n</a:t>
            </a:r>
            <a:r>
              <a:rPr lang="en-US" dirty="0"/>
              <a:t> </a:t>
            </a:r>
            <a:r>
              <a:rPr lang="en-US" dirty="0" err="1"/>
              <a:t>overloadable</a:t>
            </a:r>
            <a:r>
              <a:rPr lang="en-US" dirty="0"/>
              <a:t> operators: 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 marL="0" lvl="0" indent="0" algn="ctr">
              <a:buNone/>
            </a:pPr>
            <a:r>
              <a:rPr lang="pl-PL" sz="2600" dirty="0" smtClean="0">
                <a:solidFill>
                  <a:srgbClr val="000000"/>
                </a:solidFill>
                <a:latin typeface="Consolas"/>
              </a:rPr>
              <a:t>.    </a:t>
            </a:r>
            <a:r>
              <a:rPr lang="pl-PL" sz="2600" dirty="0">
                <a:solidFill>
                  <a:srgbClr val="000000"/>
                </a:solidFill>
                <a:latin typeface="Consolas"/>
              </a:rPr>
              <a:t>.*    ::    ? :    </a:t>
            </a:r>
            <a:r>
              <a:rPr lang="pl-PL" sz="2600" dirty="0" err="1">
                <a:solidFill>
                  <a:srgbClr val="0000FF"/>
                </a:solidFill>
                <a:latin typeface="Consolas"/>
              </a:rPr>
              <a:t>sizeof</a:t>
            </a:r>
            <a:endParaRPr lang="pl-PL" sz="2400" dirty="0">
              <a:solidFill>
                <a:srgbClr val="000000"/>
              </a:solidFill>
              <a:latin typeface="Consolas"/>
            </a:endParaRP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operators to be declared exclusively as class members: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 marL="0" lvl="0" indent="0" algn="ctr">
              <a:buNone/>
            </a:pPr>
            <a:r>
              <a:rPr lang="pl-PL" sz="2600" dirty="0" smtClean="0">
                <a:solidFill>
                  <a:srgbClr val="000000"/>
                </a:solidFill>
                <a:latin typeface="Consolas"/>
              </a:rPr>
              <a:t>()    </a:t>
            </a:r>
            <a:r>
              <a:rPr lang="pl-PL" sz="2600" dirty="0">
                <a:solidFill>
                  <a:srgbClr val="000000"/>
                </a:solidFill>
                <a:latin typeface="Consolas"/>
              </a:rPr>
              <a:t>[]    -&gt;    </a:t>
            </a:r>
            <a:r>
              <a:rPr lang="pl-PL" sz="2600" dirty="0" err="1">
                <a:solidFill>
                  <a:srgbClr val="0000FF"/>
                </a:solidFill>
                <a:latin typeface="Consolas"/>
              </a:rPr>
              <a:t>new</a:t>
            </a:r>
            <a:r>
              <a:rPr lang="pl-PL" sz="2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pl-PL" sz="2600" dirty="0" err="1">
                <a:solidFill>
                  <a:srgbClr val="0000FF"/>
                </a:solidFill>
                <a:latin typeface="Consolas"/>
              </a:rPr>
              <a:t>delete</a:t>
            </a:r>
            <a:r>
              <a:rPr lang="pl-PL" sz="2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pl-PL" sz="2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pl-PL" sz="26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</a:t>
            </a:r>
            <a:r>
              <a:rPr lang="pl-PL" sz="2600" dirty="0" smtClean="0">
                <a:solidFill>
                  <a:srgbClr val="000000"/>
                </a:solidFill>
                <a:latin typeface="Consolas"/>
              </a:rPr>
              <a:t>)    </a:t>
            </a:r>
            <a:r>
              <a:rPr lang="pl-PL" sz="2600" dirty="0">
                <a:solidFill>
                  <a:srgbClr val="000000"/>
                </a:solidFill>
                <a:latin typeface="Consolas"/>
              </a:rPr>
              <a:t>=</a:t>
            </a:r>
            <a:endParaRPr lang="pl-PL" sz="2400" dirty="0">
              <a:solidFill>
                <a:srgbClr val="000000"/>
              </a:solidFill>
              <a:latin typeface="Consolas"/>
            </a:endParaRP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predefined operators (</a:t>
            </a:r>
            <a:r>
              <a:rPr lang="en-US" dirty="0" err="1"/>
              <a:t>redefinable</a:t>
            </a:r>
            <a:r>
              <a:rPr lang="en-US" dirty="0"/>
              <a:t>):	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 lvl="0" algn="ctr">
              <a:lnSpc>
                <a:spcPct val="90000"/>
              </a:lnSpc>
              <a:buNone/>
              <a:defRPr/>
            </a:pPr>
            <a:r>
              <a:rPr lang="pl-PL" sz="2600" dirty="0" smtClean="0">
                <a:solidFill>
                  <a:srgbClr val="000000"/>
                </a:solidFill>
                <a:latin typeface="Consolas"/>
              </a:rPr>
              <a:t>=    </a:t>
            </a:r>
            <a:r>
              <a:rPr lang="pl-PL" sz="2600" dirty="0">
                <a:solidFill>
                  <a:srgbClr val="000000"/>
                </a:solidFill>
                <a:latin typeface="Consolas"/>
              </a:rPr>
              <a:t>&amp;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Associativity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assignment and </a:t>
            </a:r>
            <a:r>
              <a:rPr lang="pl-PL" dirty="0" smtClean="0"/>
              <a:t>most </a:t>
            </a:r>
            <a:r>
              <a:rPr lang="en-US" dirty="0" smtClean="0"/>
              <a:t>unary </a:t>
            </a:r>
            <a:r>
              <a:rPr lang="en-US" dirty="0"/>
              <a:t>operators are of right associativity 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endParaRPr lang="pl-PL" sz="2400" dirty="0" smtClean="0">
              <a:solidFill>
                <a:srgbClr val="000000"/>
              </a:solidFill>
              <a:latin typeface="Consolas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= b =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c    </a:t>
            </a:r>
            <a:r>
              <a:rPr lang="en-US" dirty="0"/>
              <a:t>is equivalent to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    a = (b = c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24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</a:rPr>
              <a:t> 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endParaRPr lang="pl-PL" sz="2400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remaining </a:t>
            </a:r>
            <a:r>
              <a:rPr lang="en-US" dirty="0"/>
              <a:t>ones are of left associativity </a:t>
            </a:r>
          </a:p>
          <a:p>
            <a:pPr>
              <a:lnSpc>
                <a:spcPct val="90000"/>
              </a:lnSpc>
              <a:defRPr/>
            </a:pPr>
            <a:endParaRPr lang="en-US" sz="1800" dirty="0"/>
          </a:p>
          <a:p>
            <a:pPr marL="0" lvl="0" indent="0" algn="ctr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</a:rPr>
              <a:t>a + b + </a:t>
            </a:r>
            <a:r>
              <a:rPr lang="pl-PL" sz="2400" dirty="0" smtClean="0">
                <a:solidFill>
                  <a:srgbClr val="000000"/>
                </a:solidFill>
                <a:latin typeface="Consolas"/>
              </a:rPr>
              <a:t>c    </a:t>
            </a:r>
            <a:r>
              <a:rPr lang="en-US" dirty="0">
                <a:solidFill>
                  <a:prstClr val="black"/>
                </a:solidFill>
              </a:rPr>
              <a:t>is equivalent to</a:t>
            </a:r>
            <a:r>
              <a:rPr lang="pl-PL" sz="2400" dirty="0">
                <a:solidFill>
                  <a:srgbClr val="000000"/>
                </a:solidFill>
                <a:latin typeface="Consolas"/>
              </a:rPr>
              <a:t>    (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a + b) + c</a:t>
            </a:r>
            <a:endParaRPr lang="en-US" dirty="0">
              <a:solidFill>
                <a:prstClr val="black"/>
              </a:solidFill>
            </a:endParaRPr>
          </a:p>
          <a:p>
            <a:pPr lvl="0" algn="ctr">
              <a:lnSpc>
                <a:spcPct val="90000"/>
              </a:lnSpc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Order of </a:t>
            </a:r>
            <a:r>
              <a:rPr lang="pl-PL" dirty="0" err="1"/>
              <a:t>evaluation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l-PL" dirty="0"/>
              <a:t>O</a:t>
            </a:r>
            <a:r>
              <a:rPr lang="en-US" dirty="0" err="1" smtClean="0"/>
              <a:t>rder</a:t>
            </a:r>
            <a:r>
              <a:rPr lang="en-US" dirty="0" smtClean="0"/>
              <a:t> </a:t>
            </a:r>
            <a:r>
              <a:rPr lang="en-US" dirty="0"/>
              <a:t>of evaluation is </a:t>
            </a:r>
            <a:r>
              <a:rPr lang="en-US" u="sng" dirty="0"/>
              <a:t>undefined</a:t>
            </a:r>
            <a:r>
              <a:rPr lang="en-US" dirty="0"/>
              <a:t>, except for:</a:t>
            </a:r>
          </a:p>
          <a:p>
            <a:pPr>
              <a:defRPr/>
            </a:pPr>
            <a:endParaRPr lang="en-US" sz="800" dirty="0"/>
          </a:p>
          <a:p>
            <a:pPr>
              <a:buNone/>
              <a:defRPr/>
            </a:pPr>
            <a:r>
              <a:rPr lang="en-US" dirty="0"/>
              <a:t> 			</a:t>
            </a:r>
            <a:r>
              <a:rPr lang="en-US" sz="3600" dirty="0" smtClean="0">
                <a:latin typeface="Consolas" panose="020B0609020204030204" pitchFamily="49" charset="0"/>
              </a:rPr>
              <a:t>,</a:t>
            </a:r>
            <a:r>
              <a:rPr lang="pl-PL" sz="3600" dirty="0" smtClean="0">
                <a:latin typeface="Consolas" panose="020B0609020204030204" pitchFamily="49" charset="0"/>
              </a:rPr>
              <a:t>   </a:t>
            </a:r>
            <a:r>
              <a:rPr lang="en-US" sz="3600" dirty="0" smtClean="0">
                <a:latin typeface="Consolas" panose="020B0609020204030204" pitchFamily="49" charset="0"/>
              </a:rPr>
              <a:t>||</a:t>
            </a:r>
            <a:r>
              <a:rPr lang="pl-PL" sz="3600" dirty="0" smtClean="0">
                <a:latin typeface="Consolas" panose="020B0609020204030204" pitchFamily="49" charset="0"/>
              </a:rPr>
              <a:t>   </a:t>
            </a:r>
            <a:r>
              <a:rPr lang="en-US" sz="3600" dirty="0" smtClean="0">
                <a:latin typeface="Consolas" panose="020B0609020204030204" pitchFamily="49" charset="0"/>
              </a:rPr>
              <a:t>&amp;&amp;</a:t>
            </a:r>
            <a:r>
              <a:rPr lang="pl-PL" sz="3600" dirty="0" smtClean="0">
                <a:latin typeface="Consolas" panose="020B0609020204030204" pitchFamily="49" charset="0"/>
              </a:rPr>
              <a:t>   ?:</a:t>
            </a:r>
            <a:r>
              <a:rPr lang="en-US" sz="3600" b="1" dirty="0" smtClean="0"/>
              <a:t> </a:t>
            </a: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pl-PL" dirty="0" err="1" smtClean="0"/>
              <a:t>Default</a:t>
            </a:r>
            <a:r>
              <a:rPr lang="pl-PL" dirty="0" smtClean="0"/>
              <a:t> </a:t>
            </a:r>
            <a:r>
              <a:rPr lang="pl-PL" dirty="0" err="1" smtClean="0"/>
              <a:t>operators</a:t>
            </a:r>
            <a:r>
              <a:rPr lang="pl-PL" dirty="0" smtClean="0"/>
              <a:t> </a:t>
            </a:r>
            <a:r>
              <a:rPr lang="en-US" dirty="0" smtClean="0"/>
              <a:t>” </a:t>
            </a:r>
            <a:r>
              <a:rPr lang="en-US" dirty="0">
                <a:latin typeface="Consolas" panose="020B0609020204030204" pitchFamily="49" charset="0"/>
              </a:rPr>
              <a:t>,</a:t>
            </a:r>
            <a:r>
              <a:rPr lang="en-US" b="1" dirty="0" smtClean="0"/>
              <a:t> </a:t>
            </a:r>
            <a:r>
              <a:rPr lang="en-US" dirty="0" smtClean="0"/>
              <a:t>”, ” </a:t>
            </a:r>
            <a:r>
              <a:rPr lang="en-US" dirty="0">
                <a:latin typeface="Consolas" panose="020B0609020204030204" pitchFamily="49" charset="0"/>
              </a:rPr>
              <a:t>||</a:t>
            </a:r>
            <a:r>
              <a:rPr lang="en-US" dirty="0" smtClean="0"/>
              <a:t> ”,</a:t>
            </a:r>
            <a:r>
              <a:rPr lang="pl-PL" dirty="0" smtClean="0"/>
              <a:t> and</a:t>
            </a:r>
            <a:r>
              <a:rPr lang="en-US" dirty="0" smtClean="0"/>
              <a:t> ” </a:t>
            </a:r>
            <a:r>
              <a:rPr lang="en-US" dirty="0">
                <a:latin typeface="Consolas" panose="020B0609020204030204" pitchFamily="49" charset="0"/>
              </a:rPr>
              <a:t>&amp;&amp;</a:t>
            </a:r>
            <a:r>
              <a:rPr lang="en-US" dirty="0" smtClean="0"/>
              <a:t> ”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en-US" dirty="0" smtClean="0"/>
              <a:t>evaluated in the </a:t>
            </a:r>
            <a:r>
              <a:rPr lang="en-US" u="sng" dirty="0" smtClean="0"/>
              <a:t>left to right</a:t>
            </a:r>
            <a:r>
              <a:rPr lang="en-US" dirty="0" smtClean="0"/>
              <a:t> order</a:t>
            </a:r>
            <a:endParaRPr lang="en-US" dirty="0"/>
          </a:p>
          <a:p>
            <a:pPr lvl="1">
              <a:defRPr/>
            </a:pPr>
            <a:r>
              <a:rPr lang="en-US" dirty="0"/>
              <a:t>right arguments of </a:t>
            </a:r>
            <a:r>
              <a:rPr lang="pl-PL" dirty="0" err="1" smtClean="0"/>
              <a:t>default</a:t>
            </a:r>
            <a:r>
              <a:rPr lang="pl-PL" dirty="0" smtClean="0"/>
              <a:t> </a:t>
            </a:r>
            <a:r>
              <a:rPr lang="en-US" dirty="0" smtClean="0"/>
              <a:t>operators </a:t>
            </a:r>
            <a:r>
              <a:rPr lang="en-US" dirty="0"/>
              <a:t>” </a:t>
            </a:r>
            <a:r>
              <a:rPr lang="en-US" dirty="0">
                <a:latin typeface="Consolas" panose="020B0609020204030204" pitchFamily="49" charset="0"/>
              </a:rPr>
              <a:t>||</a:t>
            </a:r>
            <a:r>
              <a:rPr lang="en-US" dirty="0"/>
              <a:t> ”, ” </a:t>
            </a:r>
            <a:r>
              <a:rPr lang="en-US" dirty="0">
                <a:latin typeface="Consolas" panose="020B0609020204030204" pitchFamily="49" charset="0"/>
              </a:rPr>
              <a:t>&amp;&amp;</a:t>
            </a:r>
            <a:r>
              <a:rPr lang="en-US" dirty="0"/>
              <a:t> ” are evaluated </a:t>
            </a:r>
            <a:r>
              <a:rPr lang="en-US" u="sng" dirty="0"/>
              <a:t>only if </a:t>
            </a:r>
            <a:r>
              <a:rPr lang="en-US" u="sng" dirty="0" smtClean="0"/>
              <a:t>necessary</a:t>
            </a:r>
            <a:r>
              <a:rPr lang="pl-PL" dirty="0" smtClean="0"/>
              <a:t> (</a:t>
            </a:r>
            <a:r>
              <a:rPr lang="pl-PL" i="1" dirty="0" smtClean="0"/>
              <a:t>s</a:t>
            </a:r>
            <a:r>
              <a:rPr lang="en-US" i="1" dirty="0" err="1" smtClean="0"/>
              <a:t>hort</a:t>
            </a:r>
            <a:r>
              <a:rPr lang="en-US" i="1" dirty="0" smtClean="0"/>
              <a:t>-circuit </a:t>
            </a:r>
            <a:r>
              <a:rPr lang="en-US" i="1" dirty="0"/>
              <a:t>evaluation</a:t>
            </a:r>
            <a:r>
              <a:rPr lang="en-US" dirty="0"/>
              <a:t>, </a:t>
            </a:r>
            <a:r>
              <a:rPr lang="en-US" i="1" dirty="0"/>
              <a:t>minimal evaluation</a:t>
            </a:r>
            <a:r>
              <a:rPr lang="en-US" dirty="0"/>
              <a:t>, </a:t>
            </a:r>
            <a:r>
              <a:rPr lang="en-US" dirty="0" smtClean="0"/>
              <a:t>o</a:t>
            </a:r>
            <a:r>
              <a:rPr lang="pl-PL" dirty="0" smtClean="0"/>
              <a:t>r </a:t>
            </a:r>
            <a:r>
              <a:rPr lang="en-US" i="1" dirty="0" smtClean="0"/>
              <a:t>McCarthy </a:t>
            </a:r>
            <a:r>
              <a:rPr lang="en-US" i="1" dirty="0"/>
              <a:t>evaluation</a:t>
            </a:r>
            <a:r>
              <a:rPr lang="pl-PL" dirty="0" smtClean="0"/>
              <a:t>)</a:t>
            </a:r>
            <a:endParaRPr lang="en-US" dirty="0"/>
          </a:p>
          <a:p>
            <a:pPr lvl="0" algn="ctr">
              <a:lnSpc>
                <a:spcPct val="90000"/>
              </a:lnSpc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/>
              <a:t>For operators defined by the programmer, the order of evaluation is undefined</a:t>
            </a:r>
          </a:p>
        </p:txBody>
      </p:sp>
    </p:spTree>
    <p:extLst>
      <p:ext uri="{BB962C8B-B14F-4D97-AF65-F5344CB8AC3E}">
        <p14:creationId xmlns:p14="http://schemas.microsoft.com/office/powerpoint/2010/main" val="30724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Order of </a:t>
            </a:r>
            <a:r>
              <a:rPr lang="pl-PL" dirty="0" err="1"/>
              <a:t>evaluation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r>
              <a:rPr lang="en-US" dirty="0"/>
              <a:t>The order is also undefined for the function call arguments. The following instructions will give different effects for different </a:t>
            </a:r>
            <a:r>
              <a:rPr lang="en-US" dirty="0" smtClean="0"/>
              <a:t>compilers</a:t>
            </a:r>
            <a:endParaRPr lang="pl-PL" dirty="0" smtClean="0"/>
          </a:p>
          <a:p>
            <a:pPr marL="400050" lvl="1" indent="0">
              <a:buNone/>
            </a:pPr>
            <a:endParaRPr lang="pl-PL" sz="800" dirty="0" smtClean="0">
              <a:solidFill>
                <a:srgbClr val="000000"/>
              </a:solidFill>
              <a:latin typeface="Consolas"/>
            </a:endParaRPr>
          </a:p>
          <a:p>
            <a:pPr marL="400050" lvl="1" indent="0">
              <a:buNone/>
            </a:pP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a 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= i++ * i++;</a:t>
            </a:r>
          </a:p>
          <a:p>
            <a:pPr marL="400050" lvl="1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b = 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fun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(i++, i);</a:t>
            </a:r>
          </a:p>
          <a:p>
            <a:pPr marL="400050" lvl="1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c = 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fun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inputFromFile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inputFromFile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Solution:</a:t>
            </a:r>
          </a:p>
          <a:p>
            <a:pPr>
              <a:defRPr/>
            </a:pPr>
            <a:endParaRPr lang="pl-PL" sz="900" dirty="0"/>
          </a:p>
          <a:p>
            <a:pPr marL="400050" lvl="1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__arg1 = 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inputFromFile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400050" lvl="1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c = 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fun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(__arg1, 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inputFromFile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Operators vs. 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different syntax for declaring, defining an calling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dirty="0"/>
              <a:t>no default arguments allowed (exception: function call operator)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dirty="0"/>
              <a:t>there is a fixed number of arguments for specific operator (exception: function call operator)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dirty="0"/>
              <a:t>there is a traditional semantics (meaning) of operators</a:t>
            </a:r>
            <a:endParaRPr lang="pl-PL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If </a:t>
            </a:r>
            <a:r>
              <a:rPr lang="pl-PL" sz="2800" dirty="0"/>
              <a:t>y</a:t>
            </a:r>
            <a:r>
              <a:rPr lang="en-US" sz="2800" dirty="0" err="1"/>
              <a:t>ou</a:t>
            </a:r>
            <a:r>
              <a:rPr lang="en-US" sz="2800" dirty="0"/>
              <a:t> need </a:t>
            </a:r>
            <a:r>
              <a:rPr lang="en-US" sz="2800" dirty="0">
                <a:latin typeface="Consolas" panose="020B0609020204030204" pitchFamily="49" charset="0"/>
              </a:rPr>
              <a:t>+=</a:t>
            </a:r>
            <a:r>
              <a:rPr lang="en-US" sz="2800" dirty="0"/>
              <a:t> then define it,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/>
              <a:t>	defining </a:t>
            </a:r>
            <a:r>
              <a:rPr lang="en-US" sz="2800" dirty="0">
                <a:latin typeface="Consolas" panose="020B0609020204030204" pitchFamily="49" charset="0"/>
              </a:rPr>
              <a:t>+</a:t>
            </a:r>
            <a:r>
              <a:rPr lang="en-US" sz="2800" dirty="0"/>
              <a:t> and </a:t>
            </a:r>
            <a:r>
              <a:rPr lang="en-US" sz="2800" dirty="0">
                <a:latin typeface="Consolas" panose="020B0609020204030204" pitchFamily="49" charset="0"/>
              </a:rPr>
              <a:t>=</a:t>
            </a:r>
            <a:r>
              <a:rPr lang="en-US" sz="2800" dirty="0"/>
              <a:t> does not suffice</a:t>
            </a:r>
          </a:p>
          <a:p>
            <a:pPr>
              <a:lnSpc>
                <a:spcPct val="90000"/>
              </a:lnSpc>
              <a:defRPr/>
            </a:pP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If </a:t>
            </a:r>
            <a:r>
              <a:rPr lang="pl-PL" sz="2800" dirty="0"/>
              <a:t>y</a:t>
            </a:r>
            <a:r>
              <a:rPr lang="en-US" sz="2800" dirty="0" err="1"/>
              <a:t>ou</a:t>
            </a:r>
            <a:r>
              <a:rPr lang="en-US" sz="2800" dirty="0"/>
              <a:t> need </a:t>
            </a:r>
            <a:r>
              <a:rPr lang="en-US" sz="2800" dirty="0">
                <a:latin typeface="Consolas" panose="020B0609020204030204" pitchFamily="49" charset="0"/>
              </a:rPr>
              <a:t>++</a:t>
            </a:r>
            <a:r>
              <a:rPr lang="en-US" sz="2800" dirty="0"/>
              <a:t> then define it,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/>
              <a:t>	defining </a:t>
            </a:r>
            <a:r>
              <a:rPr lang="en-US" sz="2800" dirty="0">
                <a:latin typeface="Consolas" panose="020B0609020204030204" pitchFamily="49" charset="0"/>
              </a:rPr>
              <a:t>+</a:t>
            </a:r>
            <a:r>
              <a:rPr lang="en-US" sz="2800" dirty="0"/>
              <a:t> and </a:t>
            </a:r>
            <a:r>
              <a:rPr lang="en-US" sz="2800" dirty="0">
                <a:latin typeface="Consolas" panose="020B0609020204030204" pitchFamily="49" charset="0"/>
              </a:rPr>
              <a:t>=</a:t>
            </a:r>
            <a:r>
              <a:rPr lang="en-US" sz="2800" dirty="0"/>
              <a:t> does not suffice</a:t>
            </a:r>
          </a:p>
          <a:p>
            <a:pPr>
              <a:lnSpc>
                <a:spcPct val="90000"/>
              </a:lnSpc>
              <a:defRPr/>
            </a:pP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Mind the traditional meaning of operators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let the unary </a:t>
            </a:r>
            <a:r>
              <a:rPr lang="en-US" dirty="0">
                <a:latin typeface="Consolas" panose="020B0609020204030204" pitchFamily="49" charset="0"/>
              </a:rPr>
              <a:t>&amp;</a:t>
            </a:r>
            <a:r>
              <a:rPr lang="en-US" sz="2400" dirty="0"/>
              <a:t> return the address</a:t>
            </a:r>
          </a:p>
          <a:p>
            <a:pPr>
              <a:lnSpc>
                <a:spcPct val="90000"/>
              </a:lnSpc>
              <a:defRPr/>
            </a:pP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Be </a:t>
            </a:r>
            <a:r>
              <a:rPr lang="en-US" sz="2800" dirty="0" smtClean="0"/>
              <a:t>consistent</a:t>
            </a:r>
            <a:r>
              <a:rPr lang="pl-PL" sz="2800" dirty="0" smtClean="0"/>
              <a:t>; </a:t>
            </a:r>
            <a:r>
              <a:rPr lang="pl-PL" sz="2800" dirty="0" err="1" smtClean="0"/>
              <a:t>below</a:t>
            </a:r>
            <a:r>
              <a:rPr lang="pl-PL" sz="2800" dirty="0" smtClean="0"/>
              <a:t> </a:t>
            </a:r>
            <a:r>
              <a:rPr lang="pl-PL" sz="2800" dirty="0" err="1" smtClean="0"/>
              <a:t>expressions</a:t>
            </a:r>
            <a:r>
              <a:rPr lang="pl-PL" sz="2800" dirty="0" smtClean="0"/>
              <a:t> </a:t>
            </a:r>
            <a:r>
              <a:rPr lang="pl-PL" sz="2800" dirty="0" err="1" smtClean="0"/>
              <a:t>should</a:t>
            </a:r>
            <a:r>
              <a:rPr lang="pl-PL" sz="2800" dirty="0" smtClean="0"/>
              <a:t> </a:t>
            </a:r>
            <a:r>
              <a:rPr lang="pl-PL" sz="2800" dirty="0" err="1" smtClean="0"/>
              <a:t>result</a:t>
            </a:r>
            <a:r>
              <a:rPr lang="pl-PL" sz="2800" dirty="0" smtClean="0"/>
              <a:t> in the same </a:t>
            </a:r>
            <a:r>
              <a:rPr lang="pl-PL" sz="2800" dirty="0" err="1" smtClean="0"/>
              <a:t>effect</a:t>
            </a:r>
            <a:r>
              <a:rPr lang="pl-PL" sz="2800" dirty="0" smtClean="0"/>
              <a:t> on </a:t>
            </a:r>
            <a:r>
              <a:rPr lang="en-US" sz="2800" dirty="0" err="1">
                <a:latin typeface="Consolas" panose="020B0609020204030204" pitchFamily="49" charset="0"/>
              </a:rPr>
              <a:t>i</a:t>
            </a:r>
            <a:endParaRPr lang="en-US" sz="2800" dirty="0"/>
          </a:p>
          <a:p>
            <a:pPr marL="457200" lvl="1" indent="0" algn="ctr">
              <a:lnSpc>
                <a:spcPct val="90000"/>
              </a:lnSpc>
              <a:buNone/>
              <a:defRPr/>
            </a:pPr>
            <a:r>
              <a:rPr lang="en-US" dirty="0">
                <a:latin typeface="Consolas" panose="020B0609020204030204" pitchFamily="49" charset="0"/>
              </a:rPr>
              <a:t>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; 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++;  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+=1;   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=i+1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  <a:endParaRPr lang="pl-PL" dirty="0" smtClean="0">
              <a:latin typeface="Consolas" panose="020B0609020204030204" pitchFamily="49" charset="0"/>
            </a:endParaRPr>
          </a:p>
          <a:p>
            <a:pPr marL="457200" lvl="1" indent="0" algn="ctr">
              <a:lnSpc>
                <a:spcPct val="90000"/>
              </a:lnSpc>
              <a:buNone/>
              <a:defRPr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pl-PL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/>
              <a:t>Operator overloading</a:t>
            </a:r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PhD</a:t>
            </a:r>
            <a:r>
              <a:rPr lang="pl-PL" b="1" dirty="0" smtClean="0"/>
              <a:t>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Operators</a:t>
            </a:r>
            <a:r>
              <a:rPr lang="pl-PL" dirty="0"/>
              <a:t> as </a:t>
            </a:r>
            <a:r>
              <a:rPr lang="pl-PL" dirty="0" err="1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/>
              <a:t>object of the class is the first argument of the operator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we declare all arguments, but the first one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declaring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marL="800100" lvl="2" indent="0">
              <a:buNone/>
            </a:pPr>
            <a:r>
              <a:rPr lang="pl-PL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operator&lt;=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calling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marL="800100" lvl="2" indent="0">
              <a:buNone/>
            </a:pPr>
            <a:r>
              <a:rPr lang="pl-PL" sz="20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point1, point2;</a:t>
            </a:r>
          </a:p>
          <a:p>
            <a:pPr marL="800100" lvl="2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i = point1 &lt;= point2;</a:t>
            </a:r>
          </a:p>
          <a:p>
            <a:pPr marL="800100" lvl="2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j = point1.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operator&lt;=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(point2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800100" lvl="2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Operators as functions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/>
              <a:t>at least one argument of the operator should be an object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all the arguments are operator function parameters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there is no this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declaring</a:t>
            </a:r>
          </a:p>
          <a:p>
            <a:pPr>
              <a:lnSpc>
                <a:spcPct val="80000"/>
              </a:lnSpc>
              <a:defRPr/>
            </a:pPr>
            <a:endParaRPr lang="en-US" sz="1600" dirty="0"/>
          </a:p>
          <a:p>
            <a:pPr marL="800100" lvl="2" indent="0">
              <a:buNone/>
            </a:pPr>
            <a:r>
              <a:rPr lang="pl-PL" sz="2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200" dirty="0">
                <a:solidFill>
                  <a:srgbClr val="008080"/>
                </a:solidFill>
                <a:latin typeface="Consolas" panose="020B0609020204030204" pitchFamily="49" charset="0"/>
              </a:rPr>
              <a:t>operator&lt;=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2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22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calling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marL="800100" lvl="2" indent="0">
              <a:buNone/>
            </a:pPr>
            <a:r>
              <a:rPr lang="pl-PL" sz="22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 point1, point2;</a:t>
            </a:r>
          </a:p>
          <a:p>
            <a:pPr marL="800100" lvl="2" indent="0">
              <a:buNone/>
            </a:pPr>
            <a:r>
              <a:rPr lang="pl-PL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 i = point1 </a:t>
            </a:r>
            <a:r>
              <a:rPr lang="pl-PL" sz="2200" dirty="0">
                <a:solidFill>
                  <a:srgbClr val="008080"/>
                </a:solidFill>
                <a:latin typeface="Consolas" panose="020B0609020204030204" pitchFamily="49" charset="0"/>
              </a:rPr>
              <a:t>&lt;=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 point2;</a:t>
            </a:r>
          </a:p>
          <a:p>
            <a:pPr marL="800100" lvl="2" indent="0">
              <a:buNone/>
            </a:pP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j = </a:t>
            </a:r>
            <a:r>
              <a:rPr lang="en-US" sz="2200" dirty="0">
                <a:solidFill>
                  <a:srgbClr val="008080"/>
                </a:solidFill>
                <a:latin typeface="Consolas" panose="020B0609020204030204" pitchFamily="49" charset="0"/>
              </a:rPr>
              <a:t>operator&lt;=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(point1, point2);</a:t>
            </a:r>
          </a:p>
        </p:txBody>
      </p:sp>
    </p:spTree>
    <p:extLst>
      <p:ext uri="{BB962C8B-B14F-4D97-AF65-F5344CB8AC3E}">
        <p14:creationId xmlns:p14="http://schemas.microsoft.com/office/powerpoint/2010/main" val="643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Convention</a:t>
            </a:r>
            <a:r>
              <a:rPr lang="pl-PL" dirty="0"/>
              <a:t> for </a:t>
            </a:r>
            <a:r>
              <a:rPr lang="en-US" dirty="0"/>
              <a:t>++ </a:t>
            </a:r>
            <a:r>
              <a:rPr lang="pl-PL" dirty="0"/>
              <a:t>and</a:t>
            </a:r>
            <a:r>
              <a:rPr lang="en-US" dirty="0"/>
              <a:t> --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4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pl-PL" sz="2400" dirty="0">
                <a:solidFill>
                  <a:srgbClr val="008080"/>
                </a:solidFill>
                <a:latin typeface="Consolas" panose="020B0609020204030204" pitchFamily="49" charset="0"/>
              </a:rPr>
              <a:t>operator--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 smtClean="0"/>
              <a:t> </a:t>
            </a:r>
            <a:r>
              <a:rPr lang="en-US" sz="2400" dirty="0"/>
              <a:t>are prefix </a:t>
            </a:r>
            <a:r>
              <a:rPr lang="en-US" sz="2400" dirty="0" smtClean="0"/>
              <a:t>ones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++i		--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</a:p>
          <a:p>
            <a:pPr algn="ctr"/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sz="2400" dirty="0" smtClean="0"/>
              <a:t>postfix </a:t>
            </a:r>
            <a:r>
              <a:rPr lang="en-US" sz="2400" dirty="0"/>
              <a:t>operators should be defined using one additional unnamed </a:t>
            </a:r>
            <a:r>
              <a:rPr lang="en-US" sz="2400" dirty="0" err="1"/>
              <a:t>int</a:t>
            </a:r>
            <a:r>
              <a:rPr lang="en-US" sz="2400" dirty="0"/>
              <a:t> argument: </a:t>
            </a:r>
          </a:p>
          <a:p>
            <a:pPr algn="ctr">
              <a:buNone/>
              <a:defRPr/>
            </a:pPr>
            <a:r>
              <a:rPr lang="en-US" sz="2400" dirty="0"/>
              <a:t>	</a:t>
            </a:r>
            <a:r>
              <a:rPr lang="pl-PL" sz="24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pl-PL" sz="24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     </a:t>
            </a:r>
            <a:r>
              <a:rPr lang="pl-PL" sz="24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operator-</a:t>
            </a:r>
            <a:r>
              <a:rPr lang="pl-PL" sz="2400" dirty="0">
                <a:solidFill>
                  <a:srgbClr val="008080"/>
                </a:solidFill>
                <a:latin typeface="Consolas" panose="020B0609020204030204" pitchFamily="49" charset="0"/>
              </a:rPr>
              <a:t>-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ctr">
              <a:buNone/>
            </a:pP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++                   i-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731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Convention</a:t>
            </a:r>
            <a:r>
              <a:rPr lang="pl-PL" dirty="0"/>
              <a:t> for </a:t>
            </a:r>
            <a:r>
              <a:rPr lang="en-US" dirty="0"/>
              <a:t>++ </a:t>
            </a:r>
            <a:r>
              <a:rPr lang="pl-PL" dirty="0"/>
              <a:t>and</a:t>
            </a:r>
            <a:r>
              <a:rPr lang="en-US" dirty="0"/>
              <a:t> --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prefix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 ++a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postfix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 a++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sz="2000" dirty="0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s-ES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es-ES" sz="20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s-ES" sz="2000" dirty="0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&amp;);   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s-E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s-ES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prefix</a:t>
            </a:r>
            <a:r>
              <a:rPr lang="es-ES" sz="2000" dirty="0">
                <a:solidFill>
                  <a:srgbClr val="008000"/>
                </a:solidFill>
                <a:latin typeface="Consolas" panose="020B0609020204030204" pitchFamily="49" charset="0"/>
              </a:rPr>
              <a:t> ++b</a:t>
            </a:r>
            <a:endParaRPr lang="es-E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sz="2000" dirty="0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es-ES" sz="20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s-ES" sz="2000" dirty="0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&amp;, </a:t>
            </a:r>
            <a:r>
              <a:rPr lang="es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s-E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s-ES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postfix</a:t>
            </a:r>
            <a:r>
              <a:rPr lang="es-ES" sz="2000" dirty="0">
                <a:solidFill>
                  <a:srgbClr val="008000"/>
                </a:solidFill>
                <a:latin typeface="Consolas" panose="020B0609020204030204" pitchFamily="49" charset="0"/>
              </a:rPr>
              <a:t> b++</a:t>
            </a:r>
            <a:endParaRPr lang="es-E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Convention</a:t>
            </a:r>
            <a:r>
              <a:rPr lang="pl-PL" dirty="0"/>
              <a:t> for </a:t>
            </a:r>
            <a:r>
              <a:rPr lang="en-US" dirty="0"/>
              <a:t>++ </a:t>
            </a:r>
            <a:r>
              <a:rPr lang="pl-PL" dirty="0"/>
              <a:t>and</a:t>
            </a:r>
            <a:r>
              <a:rPr lang="en-US" dirty="0"/>
              <a:t> --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 f(</a:t>
            </a:r>
            <a:r>
              <a:rPr lang="es-ES" sz="20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20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sz="2000" dirty="0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200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s-ES" sz="20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++</a:t>
            </a:r>
            <a:r>
              <a:rPr lang="pl-PL" sz="20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a.operator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++();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a.operator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++(0);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pl-PL" sz="200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operator++(b);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>
                <a:solidFill>
                  <a:srgbClr val="008000"/>
                </a:solidFill>
                <a:latin typeface="Consolas" panose="020B0609020204030204" pitchFamily="49" charset="0"/>
              </a:rPr>
              <a:t>operator++(b, 0);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explicit call: like ++a;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(0);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explicit call: like a++;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explicit call: like ++b;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0);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// explicit call: like b++;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s-E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members with this pointer available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&amp;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		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prefix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unary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, &amp;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operator&amp;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two 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args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	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suffix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s-E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X </a:t>
            </a:r>
            <a:r>
              <a:rPr lang="es-E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operator</a:t>
            </a:r>
            <a:r>
              <a:rPr lang="es-ES" sz="1800" dirty="0">
                <a:solidFill>
                  <a:srgbClr val="008000"/>
                </a:solidFill>
                <a:latin typeface="Consolas" panose="020B0609020204030204" pitchFamily="49" charset="0"/>
              </a:rPr>
              <a:t>&amp;(X, X</a:t>
            </a:r>
            <a:r>
              <a:rPr lang="es-E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);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	</a:t>
            </a:r>
            <a:r>
              <a:rPr lang="es-E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s-ES" sz="1800" dirty="0">
                <a:solidFill>
                  <a:srgbClr val="008000"/>
                </a:solidFill>
                <a:latin typeface="Consolas" panose="020B0609020204030204" pitchFamily="49" charset="0"/>
              </a:rPr>
              <a:t>error! 3 </a:t>
            </a:r>
            <a:r>
              <a:rPr lang="es-E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args</a:t>
            </a:r>
            <a:endParaRPr lang="es-E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 X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operator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/();		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error!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unary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/  ?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standalone functions, no this, often friends of some class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operator-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prefix, unary, -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operator-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two 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args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operator--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suffix (post-</a:t>
            </a:r>
            <a:r>
              <a:rPr lang="en-U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decrementation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X </a:t>
            </a:r>
            <a:r>
              <a:rPr lang="es-E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operator</a:t>
            </a:r>
            <a:r>
              <a:rPr lang="es-ES" sz="1800" dirty="0">
                <a:solidFill>
                  <a:srgbClr val="008000"/>
                </a:solidFill>
                <a:latin typeface="Consolas" panose="020B0609020204030204" pitchFamily="49" charset="0"/>
              </a:rPr>
              <a:t>-(X, X, X</a:t>
            </a:r>
            <a:r>
              <a:rPr lang="es-E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);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	</a:t>
            </a:r>
            <a:r>
              <a:rPr lang="es-E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s-ES" sz="1800" dirty="0">
                <a:solidFill>
                  <a:srgbClr val="008000"/>
                </a:solidFill>
                <a:latin typeface="Consolas" panose="020B0609020204030204" pitchFamily="49" charset="0"/>
              </a:rPr>
              <a:t>error! 3 </a:t>
            </a:r>
            <a:r>
              <a:rPr lang="es-ES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args</a:t>
            </a:r>
            <a:endParaRPr lang="es-E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X operator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/();		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error!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No 0-argument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operators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Assignment</a:t>
            </a:r>
            <a:r>
              <a:rPr lang="pl-PL" dirty="0"/>
              <a:t> operator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Defined as a </a:t>
            </a:r>
            <a:r>
              <a:rPr lang="en-US" sz="2800" dirty="0" err="1"/>
              <a:t>nonstatic</a:t>
            </a:r>
            <a:r>
              <a:rPr lang="en-US" sz="2800" dirty="0"/>
              <a:t> class member</a:t>
            </a:r>
          </a:p>
          <a:p>
            <a:pPr>
              <a:defRPr/>
            </a:pPr>
            <a:endParaRPr lang="en-US" sz="2800" dirty="0"/>
          </a:p>
          <a:p>
            <a:pPr algn="ctr">
              <a:buNone/>
              <a:defRPr/>
            </a:pPr>
            <a:r>
              <a:rPr lang="de-DE" sz="2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de-DE" sz="2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de-DE" sz="2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de-DE" sz="2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de-DE" sz="28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de-DE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de-DE" sz="2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de-DE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de-DE" sz="2800" dirty="0">
                <a:solidFill>
                  <a:srgbClr val="000000"/>
                </a:solidFill>
                <a:latin typeface="Consolas" panose="020B0609020204030204" pitchFamily="49" charset="0"/>
              </a:rPr>
              <a:t> &amp;)</a:t>
            </a:r>
            <a:endParaRPr lang="en-US" sz="2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 lvl="1">
              <a:defRPr/>
            </a:pPr>
            <a:r>
              <a:rPr lang="en-US" sz="2400" dirty="0"/>
              <a:t>No initialization list, it’s not a constructor !!!</a:t>
            </a:r>
            <a:endParaRPr lang="pl-PL" sz="2400" dirty="0"/>
          </a:p>
          <a:p>
            <a:pPr lvl="1">
              <a:defRPr/>
            </a:pPr>
            <a:r>
              <a:rPr lang="en-US" sz="2400" dirty="0"/>
              <a:t>Has more tasks to do than the constructor</a:t>
            </a:r>
          </a:p>
        </p:txBody>
      </p:sp>
    </p:spTree>
    <p:extLst>
      <p:ext uri="{BB962C8B-B14F-4D97-AF65-F5344CB8AC3E}">
        <p14:creationId xmlns:p14="http://schemas.microsoft.com/office/powerpoint/2010/main" val="17658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Assignment</a:t>
            </a:r>
            <a:r>
              <a:rPr lang="pl-PL" dirty="0"/>
              <a:t> operator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1: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self-assignment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??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Tom = Tom;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2: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remove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old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contents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name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.name) + 1];  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3: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copy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deep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data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strcpy_s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.name) + 1,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from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operator’s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+ 1];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argument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strcpy_s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+ 1,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age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.age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4: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return the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assigned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object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  <a:p>
            <a:pPr lvl="1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91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Assignment</a:t>
            </a:r>
            <a:r>
              <a:rPr lang="pl-PL" dirty="0"/>
              <a:t> operator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None/>
              <a:defRPr/>
            </a:pPr>
            <a:r>
              <a:rPr lang="en-US" sz="2400" dirty="0"/>
              <a:t>why does it return a reference?</a:t>
            </a:r>
          </a:p>
          <a:p>
            <a:pPr marL="800100" lvl="1" indent="-342900">
              <a:lnSpc>
                <a:spcPct val="80000"/>
              </a:lnSpc>
              <a:defRPr/>
            </a:pPr>
            <a:r>
              <a:rPr lang="en-US" sz="2400" dirty="0"/>
              <a:t>we’d like to </a:t>
            </a:r>
            <a:r>
              <a:rPr lang="en-US" sz="2400" dirty="0" smtClean="0"/>
              <a:t>do:</a:t>
            </a:r>
            <a:r>
              <a:rPr lang="pl-PL" sz="2400" dirty="0" smtClean="0"/>
              <a:t>  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o1 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= o2 = o3</a:t>
            </a:r>
            <a:r>
              <a:rPr lang="pl-PL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00100" lvl="1" indent="-342900">
              <a:lnSpc>
                <a:spcPct val="80000"/>
              </a:lnSpc>
              <a:defRPr/>
            </a:pPr>
            <a:endParaRPr lang="pl-PL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en-US" sz="900" dirty="0"/>
          </a:p>
          <a:p>
            <a:pPr marL="0" indent="0">
              <a:buNone/>
            </a:pP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&amp;);  </a:t>
            </a:r>
            <a:r>
              <a:rPr lang="en-US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</a:rPr>
              <a:t>using a reference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assignment </a:t>
            </a:r>
            <a:r>
              <a:rPr lang="en-US" sz="2400" dirty="0"/>
              <a:t>to: </a:t>
            </a:r>
            <a:r>
              <a:rPr lang="pl-PL" sz="2400" dirty="0"/>
              <a:t>o</a:t>
            </a:r>
            <a:r>
              <a:rPr lang="en-US" sz="2400" dirty="0"/>
              <a:t>2 from: </a:t>
            </a:r>
            <a:r>
              <a:rPr lang="pl-PL" sz="2400" dirty="0"/>
              <a:t>o</a:t>
            </a:r>
            <a:r>
              <a:rPr lang="en-US" sz="2400" dirty="0"/>
              <a:t>3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dirty="0"/>
              <a:t>assignment to: </a:t>
            </a:r>
            <a:r>
              <a:rPr lang="pl-PL" sz="2400" dirty="0"/>
              <a:t>o</a:t>
            </a:r>
            <a:r>
              <a:rPr lang="en-US" sz="2400" dirty="0"/>
              <a:t>1 from: </a:t>
            </a:r>
            <a:r>
              <a:rPr lang="pl-PL" sz="2400" dirty="0"/>
              <a:t>o</a:t>
            </a:r>
            <a:r>
              <a:rPr lang="en-US" sz="2400" dirty="0"/>
              <a:t>2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en-US" sz="2400" dirty="0"/>
          </a:p>
          <a:p>
            <a:pPr marL="0" indent="0">
              <a:buNone/>
            </a:pP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&amp;);   </a:t>
            </a:r>
            <a:r>
              <a:rPr lang="pl-PL" sz="2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000" dirty="0" err="1">
                <a:solidFill>
                  <a:srgbClr val="008000"/>
                </a:solidFill>
                <a:latin typeface="Consolas" panose="020B0609020204030204" pitchFamily="49" charset="0"/>
              </a:rPr>
              <a:t>copying</a:t>
            </a:r>
            <a:endParaRPr lang="pl-PL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 smtClean="0"/>
              <a:t>assignment </a:t>
            </a:r>
            <a:r>
              <a:rPr lang="en-US" sz="2400" dirty="0"/>
              <a:t>to: </a:t>
            </a:r>
            <a:r>
              <a:rPr lang="pl-PL" sz="2400" dirty="0"/>
              <a:t>o</a:t>
            </a:r>
            <a:r>
              <a:rPr lang="en-US" sz="2400" dirty="0"/>
              <a:t>2 </a:t>
            </a:r>
            <a:r>
              <a:rPr lang="pl-PL" sz="2400" dirty="0"/>
              <a:t>from</a:t>
            </a:r>
            <a:r>
              <a:rPr lang="en-US" sz="2400" dirty="0"/>
              <a:t>: </a:t>
            </a:r>
            <a:r>
              <a:rPr lang="pl-PL" sz="2400" dirty="0"/>
              <a:t>o</a:t>
            </a:r>
            <a:r>
              <a:rPr lang="en-US" sz="2400" dirty="0"/>
              <a:t>3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copy constructor (temporary object t1 created)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assignment to: </a:t>
            </a:r>
            <a:r>
              <a:rPr lang="pl-PL" sz="2400" dirty="0"/>
              <a:t>o</a:t>
            </a:r>
            <a:r>
              <a:rPr lang="en-US" sz="2400" dirty="0"/>
              <a:t>1 from: t1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copy constructor (temporary object t2 created)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destructor t2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destructor t1</a:t>
            </a:r>
          </a:p>
        </p:txBody>
      </p:sp>
    </p:spTree>
    <p:extLst>
      <p:ext uri="{BB962C8B-B14F-4D97-AF65-F5344CB8AC3E}">
        <p14:creationId xmlns:p14="http://schemas.microsoft.com/office/powerpoint/2010/main" val="33570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assignment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if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== &amp;o)    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self-assignment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?? Tom = Tom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; ok. in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   return *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;  //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variant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swapping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contents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			    // no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need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to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remove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old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contents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	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swap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the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external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data with the argument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.name;	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of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the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move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assignment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operator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.lastName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age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.age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	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copy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overwrite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all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the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rest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	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return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assigned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object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(by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reference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9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this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600" dirty="0"/>
              <a:t>exists in every  </a:t>
            </a:r>
            <a:r>
              <a:rPr lang="en-US" sz="3600" u="sng" dirty="0"/>
              <a:t>non-static</a:t>
            </a:r>
            <a:r>
              <a:rPr lang="en-US" sz="3600" dirty="0"/>
              <a:t> method</a:t>
            </a:r>
          </a:p>
          <a:p>
            <a:pPr>
              <a:defRPr/>
            </a:pPr>
            <a:r>
              <a:rPr lang="en-US" sz="3600" dirty="0"/>
              <a:t>a pointer to the object, for which the method was called</a:t>
            </a:r>
          </a:p>
          <a:p>
            <a:pPr>
              <a:defRPr/>
            </a:pPr>
            <a:r>
              <a:rPr lang="en-US" sz="3600" dirty="0"/>
              <a:t>used for returning reference or pointer to the object for which the method was </a:t>
            </a:r>
            <a:r>
              <a:rPr lang="en-US" sz="3600" dirty="0" smtClean="0"/>
              <a:t>called</a:t>
            </a:r>
            <a:endParaRPr lang="pl-PL" sz="3600" dirty="0" smtClean="0"/>
          </a:p>
          <a:p>
            <a:pPr>
              <a:defRPr/>
            </a:pPr>
            <a:r>
              <a:rPr lang="en-US" sz="3600" dirty="0">
                <a:latin typeface="Roboto"/>
              </a:rPr>
              <a:t>or to obtain from the IDE a list of class components (</a:t>
            </a:r>
            <a:r>
              <a:rPr lang="en-US" sz="3600" dirty="0" smtClean="0">
                <a:latin typeface="Roboto"/>
              </a:rPr>
              <a:t>controversial)</a:t>
            </a:r>
            <a:endParaRPr lang="pl-PL" sz="3600" dirty="0" smtClean="0">
              <a:latin typeface="Roboto"/>
            </a:endParaRPr>
          </a:p>
          <a:p>
            <a:pPr>
              <a:defRPr/>
            </a:pPr>
            <a:r>
              <a:rPr lang="en-US" sz="3600" dirty="0" smtClean="0"/>
              <a:t>does </a:t>
            </a:r>
            <a:r>
              <a:rPr lang="en-US" sz="3600" dirty="0"/>
              <a:t>not occupy memory</a:t>
            </a:r>
          </a:p>
          <a:p>
            <a:pPr>
              <a:defRPr/>
            </a:pPr>
            <a:r>
              <a:rPr lang="en-US" sz="3600" dirty="0"/>
              <a:t>does not need to be declared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Reminder</a:t>
            </a:r>
            <a:r>
              <a:rPr lang="pl-PL" dirty="0" smtClean="0"/>
              <a:t>: </a:t>
            </a:r>
            <a:r>
              <a:rPr lang="pl-PL" dirty="0" err="1" smtClean="0"/>
              <a:t>generating</a:t>
            </a:r>
            <a:r>
              <a:rPr lang="pl-PL" dirty="0" smtClean="0"/>
              <a:t> </a:t>
            </a:r>
            <a:r>
              <a:rPr lang="pl-PL" dirty="0" err="1" smtClean="0"/>
              <a:t>default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000" dirty="0" smtClean="0"/>
              <a:t>For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following</a:t>
            </a:r>
            <a:r>
              <a:rPr lang="pl-PL" sz="2000" dirty="0" smtClean="0"/>
              <a:t> </a:t>
            </a:r>
            <a:r>
              <a:rPr lang="pl-PL" sz="2000" dirty="0" err="1" smtClean="0"/>
              <a:t>methods</a:t>
            </a:r>
            <a:r>
              <a:rPr lang="pl-PL" sz="20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1800" dirty="0" err="1" smtClean="0"/>
              <a:t>Copy</a:t>
            </a:r>
            <a:r>
              <a:rPr lang="pl-PL" sz="1800" dirty="0" smtClean="0"/>
              <a:t> </a:t>
            </a:r>
            <a:r>
              <a:rPr lang="pl-PL" sz="1800" dirty="0" err="1" smtClean="0"/>
              <a:t>constructor</a:t>
            </a:r>
            <a:endParaRPr lang="pl-PL" sz="18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 smtClean="0"/>
              <a:t>Move</a:t>
            </a:r>
            <a:r>
              <a:rPr lang="pl-PL" sz="1800" dirty="0" smtClean="0"/>
              <a:t> </a:t>
            </a:r>
            <a:r>
              <a:rPr lang="pl-PL" sz="1800" dirty="0" err="1" smtClean="0"/>
              <a:t>constructor</a:t>
            </a:r>
            <a:endParaRPr lang="pl-PL" sz="18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 smtClean="0"/>
              <a:t>Copy</a:t>
            </a:r>
            <a:r>
              <a:rPr lang="pl-PL" sz="1800" dirty="0" smtClean="0"/>
              <a:t> </a:t>
            </a:r>
            <a:r>
              <a:rPr lang="pl-PL" sz="1800" dirty="0" err="1" smtClean="0"/>
              <a:t>assignment</a:t>
            </a:r>
            <a:endParaRPr lang="pl-PL" sz="18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 smtClean="0"/>
              <a:t>Move</a:t>
            </a:r>
            <a:r>
              <a:rPr lang="pl-PL" sz="1800" dirty="0" smtClean="0"/>
              <a:t> </a:t>
            </a:r>
            <a:r>
              <a:rPr lang="pl-PL" sz="1800" dirty="0" err="1" smtClean="0"/>
              <a:t>assignment</a:t>
            </a:r>
            <a:endParaRPr lang="pl-PL" sz="18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1800" dirty="0" err="1" smtClean="0"/>
              <a:t>Destructor</a:t>
            </a:r>
            <a:endParaRPr lang="pl-PL" sz="1800" dirty="0" smtClean="0"/>
          </a:p>
          <a:p>
            <a:pPr>
              <a:lnSpc>
                <a:spcPct val="80000"/>
              </a:lnSpc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defRPr/>
            </a:pPr>
            <a:r>
              <a:rPr lang="pl-PL" sz="2000" dirty="0" err="1" smtClean="0"/>
              <a:t>If</a:t>
            </a:r>
            <a:r>
              <a:rPr lang="pl-PL" sz="2000" dirty="0" smtClean="0"/>
              <a:t> one of </a:t>
            </a:r>
            <a:r>
              <a:rPr lang="pl-PL" sz="2000" dirty="0" err="1" smtClean="0"/>
              <a:t>them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defined</a:t>
            </a:r>
            <a:r>
              <a:rPr lang="pl-PL" sz="2000" dirty="0" smtClean="0"/>
              <a:t> by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programmer</a:t>
            </a:r>
            <a:r>
              <a:rPr lang="pl-PL" sz="2000" dirty="0" smtClean="0"/>
              <a:t>,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explicitly</a:t>
            </a:r>
            <a:r>
              <a:rPr lang="pl-PL" sz="2000" dirty="0" smtClean="0"/>
              <a:t> </a:t>
            </a:r>
            <a:r>
              <a:rPr lang="pl-PL" sz="2000" dirty="0" err="1" smtClean="0"/>
              <a:t>declared</a:t>
            </a:r>
            <a:r>
              <a:rPr lang="pl-PL" sz="2000" dirty="0" smtClean="0"/>
              <a:t> as =</a:t>
            </a:r>
            <a:r>
              <a:rPr lang="pl-PL" sz="2000" dirty="0" err="1" smtClean="0"/>
              <a:t>default</a:t>
            </a:r>
            <a:r>
              <a:rPr lang="pl-PL" sz="2000" dirty="0" smtClean="0"/>
              <a:t>, </a:t>
            </a:r>
            <a:r>
              <a:rPr lang="pl-PL" sz="2000" dirty="0" err="1" smtClean="0"/>
              <a:t>or</a:t>
            </a:r>
            <a:r>
              <a:rPr lang="pl-PL" sz="2000" dirty="0" smtClean="0"/>
              <a:t> =</a:t>
            </a:r>
            <a:r>
              <a:rPr lang="pl-PL" sz="2000" dirty="0" err="1" smtClean="0"/>
              <a:t>delete</a:t>
            </a:r>
            <a:r>
              <a:rPr lang="pl-PL" sz="2000" dirty="0" smtClean="0"/>
              <a:t> </a:t>
            </a:r>
            <a:r>
              <a:rPr lang="pl-PL" sz="2000" dirty="0" err="1" smtClean="0"/>
              <a:t>then</a:t>
            </a:r>
            <a:endParaRPr lang="pl-PL" sz="20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000" dirty="0" smtClean="0"/>
              <a:t>	- </a:t>
            </a:r>
            <a:r>
              <a:rPr lang="pl-PL" sz="2000" dirty="0" err="1" smtClean="0"/>
              <a:t>remaining</a:t>
            </a:r>
            <a:r>
              <a:rPr lang="pl-PL" sz="2000" dirty="0" smtClean="0"/>
              <a:t> </a:t>
            </a:r>
            <a:r>
              <a:rPr lang="pl-PL" sz="2000" dirty="0" err="1" smtClean="0"/>
              <a:t>moving</a:t>
            </a:r>
            <a:r>
              <a:rPr lang="pl-PL" sz="2000" dirty="0" smtClean="0"/>
              <a:t> </a:t>
            </a:r>
            <a:r>
              <a:rPr lang="pl-PL" sz="2000" dirty="0" err="1" smtClean="0"/>
              <a:t>ones</a:t>
            </a:r>
            <a:r>
              <a:rPr lang="pl-PL" sz="2000" dirty="0" smtClean="0"/>
              <a:t> will not be </a:t>
            </a:r>
            <a:r>
              <a:rPr lang="pl-PL" sz="2000" dirty="0" err="1" smtClean="0"/>
              <a:t>generated</a:t>
            </a:r>
            <a:r>
              <a:rPr lang="pl-PL" sz="2000" dirty="0" smtClean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pl-PL" sz="2000" dirty="0" smtClean="0"/>
              <a:t>	- </a:t>
            </a:r>
            <a:r>
              <a:rPr lang="pl-PL" sz="2000" dirty="0" err="1" smtClean="0"/>
              <a:t>remaining</a:t>
            </a:r>
            <a:r>
              <a:rPr lang="pl-PL" sz="2000" dirty="0" smtClean="0"/>
              <a:t> </a:t>
            </a:r>
            <a:r>
              <a:rPr lang="pl-PL" sz="2000" dirty="0" err="1" smtClean="0"/>
              <a:t>non-moving</a:t>
            </a:r>
            <a:r>
              <a:rPr lang="pl-PL" sz="2000" dirty="0" smtClean="0"/>
              <a:t> </a:t>
            </a:r>
            <a:r>
              <a:rPr lang="pl-PL" sz="2000" dirty="0" err="1" smtClean="0"/>
              <a:t>ones</a:t>
            </a:r>
            <a:r>
              <a:rPr lang="pl-PL" sz="2000" dirty="0" smtClean="0"/>
              <a:t> will be </a:t>
            </a:r>
            <a:r>
              <a:rPr lang="pl-PL" sz="2000" dirty="0" err="1" smtClean="0"/>
              <a:t>generated</a:t>
            </a:r>
            <a:r>
              <a:rPr lang="pl-PL" sz="2000" dirty="0" smtClean="0"/>
              <a:t> (</a:t>
            </a:r>
            <a:r>
              <a:rPr lang="pl-PL" sz="2000" dirty="0" err="1" smtClean="0"/>
              <a:t>however</a:t>
            </a:r>
            <a:r>
              <a:rPr lang="pl-PL" sz="2000" dirty="0" smtClean="0"/>
              <a:t> </a:t>
            </a:r>
            <a:r>
              <a:rPr lang="pl-PL" sz="2000" dirty="0" err="1" smtClean="0"/>
              <a:t>this</a:t>
            </a:r>
            <a:r>
              <a:rPr lang="pl-PL" sz="2000" dirty="0" smtClean="0"/>
              <a:t> </a:t>
            </a:r>
            <a:r>
              <a:rPr lang="pl-PL" sz="2000" dirty="0" err="1" smtClean="0"/>
              <a:t>compiler</a:t>
            </a:r>
            <a:r>
              <a:rPr lang="pl-PL" sz="2000" dirty="0" smtClean="0"/>
              <a:t> </a:t>
            </a:r>
            <a:r>
              <a:rPr lang="pl-PL" sz="2000" dirty="0" err="1" smtClean="0"/>
              <a:t>behaviour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considered</a:t>
            </a:r>
            <a:r>
              <a:rPr lang="pl-PL" sz="2000" dirty="0" smtClean="0"/>
              <a:t> </a:t>
            </a:r>
            <a:r>
              <a:rPr lang="pl-PL" sz="2000" dirty="0" err="1" smtClean="0"/>
              <a:t>deprecated</a:t>
            </a:r>
            <a:r>
              <a:rPr lang="pl-PL" sz="2000" dirty="0" smtClean="0"/>
              <a:t>)</a:t>
            </a:r>
          </a:p>
          <a:p>
            <a:pPr>
              <a:lnSpc>
                <a:spcPct val="80000"/>
              </a:lnSpc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defRPr/>
            </a:pP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default</a:t>
            </a:r>
            <a:r>
              <a:rPr lang="pl-PL" sz="2000" dirty="0" smtClean="0"/>
              <a:t> </a:t>
            </a:r>
            <a:r>
              <a:rPr lang="pl-PL" sz="2000" dirty="0" err="1" smtClean="0"/>
              <a:t>constructor</a:t>
            </a:r>
            <a:r>
              <a:rPr lang="pl-PL" sz="2000" dirty="0" smtClean="0"/>
              <a:t> will be </a:t>
            </a:r>
            <a:r>
              <a:rPr lang="pl-PL" sz="2000" dirty="0" err="1" smtClean="0"/>
              <a:t>generated</a:t>
            </a:r>
            <a:r>
              <a:rPr lang="pl-PL" sz="2000" dirty="0" smtClean="0"/>
              <a:t> </a:t>
            </a:r>
            <a:r>
              <a:rPr lang="pl-PL" sz="2000" dirty="0" err="1" smtClean="0"/>
              <a:t>if</a:t>
            </a:r>
            <a:r>
              <a:rPr lang="pl-PL" sz="2000" dirty="0" smtClean="0"/>
              <a:t> no </a:t>
            </a:r>
            <a:r>
              <a:rPr lang="pl-PL" sz="2000" dirty="0" err="1" smtClean="0"/>
              <a:t>constructor</a:t>
            </a:r>
            <a:r>
              <a:rPr lang="pl-PL" sz="2000" dirty="0" smtClean="0"/>
              <a:t> was </a:t>
            </a:r>
            <a:r>
              <a:rPr lang="pl-PL" sz="2000" dirty="0" err="1" smtClean="0"/>
              <a:t>defined</a:t>
            </a:r>
            <a:r>
              <a:rPr lang="pl-PL" sz="2000" dirty="0" smtClean="0"/>
              <a:t> by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programmer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1508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Default (compiler generated) </a:t>
            </a:r>
            <a:r>
              <a:rPr lang="pl-PL" dirty="0" err="1" smtClean="0"/>
              <a:t>copy</a:t>
            </a:r>
            <a:r>
              <a:rPr lang="pl-PL" dirty="0" smtClean="0"/>
              <a:t> and </a:t>
            </a:r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en-US" dirty="0" smtClean="0"/>
              <a:t>assignment operator</a:t>
            </a:r>
            <a:r>
              <a:rPr lang="pl-PL" dirty="0" smtClean="0"/>
              <a:t>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381000" indent="-381000">
              <a:defRPr/>
            </a:pPr>
            <a:r>
              <a:rPr lang="en-US" dirty="0"/>
              <a:t>if we do not define </a:t>
            </a:r>
            <a:r>
              <a:rPr lang="en-US" dirty="0" smtClean="0"/>
              <a:t>assignment operator</a:t>
            </a:r>
            <a:r>
              <a:rPr lang="pl-PL" dirty="0" smtClean="0"/>
              <a:t>s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pl-PL" dirty="0"/>
              <a:t>the </a:t>
            </a:r>
            <a:r>
              <a:rPr lang="en-US" dirty="0"/>
              <a:t>compiler </a:t>
            </a:r>
            <a:r>
              <a:rPr lang="en-US" dirty="0" smtClean="0"/>
              <a:t>generate</a:t>
            </a:r>
            <a:r>
              <a:rPr lang="pl-PL" dirty="0" smtClean="0"/>
              <a:t>d</a:t>
            </a:r>
            <a:r>
              <a:rPr lang="en-US" dirty="0" smtClean="0"/>
              <a:t> one</a:t>
            </a:r>
            <a:r>
              <a:rPr lang="pl-PL" dirty="0" smtClean="0"/>
              <a:t>s</a:t>
            </a:r>
            <a:r>
              <a:rPr lang="en-US" dirty="0" smtClean="0"/>
              <a:t>, </a:t>
            </a:r>
            <a:r>
              <a:rPr lang="pl-PL" dirty="0" err="1" smtClean="0"/>
              <a:t>will</a:t>
            </a:r>
            <a:r>
              <a:rPr lang="pl-PL" dirty="0" smtClean="0"/>
              <a:t> </a:t>
            </a:r>
            <a:r>
              <a:rPr lang="pl-PL" dirty="0" err="1" smtClean="0"/>
              <a:t>simply</a:t>
            </a:r>
            <a:r>
              <a:rPr lang="pl-PL" dirty="0" smtClean="0"/>
              <a:t> </a:t>
            </a:r>
            <a:r>
              <a:rPr lang="en-US" dirty="0" smtClean="0"/>
              <a:t>cop</a:t>
            </a:r>
            <a:r>
              <a:rPr lang="pl-PL" dirty="0" smtClean="0"/>
              <a:t>y</a:t>
            </a:r>
            <a:r>
              <a:rPr lang="en-US" dirty="0" smtClean="0"/>
              <a:t> </a:t>
            </a:r>
            <a:r>
              <a:rPr lang="en-US" dirty="0"/>
              <a:t>objects field by </a:t>
            </a:r>
            <a:r>
              <a:rPr lang="en-US" dirty="0" smtClean="0"/>
              <a:t>field</a:t>
            </a:r>
            <a:r>
              <a:rPr lang="pl-PL" dirty="0" smtClean="0"/>
              <a:t> (</a:t>
            </a:r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pl-PL" dirty="0" err="1" smtClean="0"/>
              <a:t>resp</a:t>
            </a:r>
            <a:r>
              <a:rPr lang="pl-PL" dirty="0" smtClean="0"/>
              <a:t>. </a:t>
            </a:r>
            <a:r>
              <a:rPr lang="pl-PL" dirty="0" err="1" smtClean="0"/>
              <a:t>copy</a:t>
            </a:r>
            <a:r>
              <a:rPr lang="pl-PL" dirty="0" smtClean="0"/>
              <a:t>/</a:t>
            </a:r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operators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available</a:t>
            </a:r>
            <a:r>
              <a:rPr lang="pl-PL" dirty="0" smtClean="0"/>
              <a:t>)</a:t>
            </a:r>
            <a:endParaRPr lang="en-US" dirty="0"/>
          </a:p>
          <a:p>
            <a:pPr marL="800100" lvl="1" indent="-342900">
              <a:defRPr/>
            </a:pPr>
            <a:r>
              <a:rPr lang="en-US" dirty="0"/>
              <a:t>it does not work for </a:t>
            </a:r>
            <a:r>
              <a:rPr lang="en-US" dirty="0" err="1"/>
              <a:t>const</a:t>
            </a:r>
            <a:r>
              <a:rPr lang="en-US" dirty="0"/>
              <a:t> fields </a:t>
            </a:r>
          </a:p>
          <a:p>
            <a:pPr marL="800100" lvl="1" indent="-342900">
              <a:defRPr/>
            </a:pPr>
            <a:r>
              <a:rPr lang="en-US" dirty="0"/>
              <a:t>it does not work for reference fields </a:t>
            </a:r>
          </a:p>
          <a:p>
            <a:pPr marL="800100" lvl="1" indent="-342900">
              <a:defRPr/>
            </a:pPr>
            <a:r>
              <a:rPr lang="en-US" dirty="0"/>
              <a:t>it simply copies pointer fields</a:t>
            </a:r>
          </a:p>
        </p:txBody>
      </p:sp>
    </p:spTree>
    <p:extLst>
      <p:ext uri="{BB962C8B-B14F-4D97-AF65-F5344CB8AC3E}">
        <p14:creationId xmlns:p14="http://schemas.microsoft.com/office/powerpoint/2010/main" val="18472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Stream</a:t>
            </a:r>
            <a:r>
              <a:rPr lang="pl-PL" dirty="0"/>
              <a:t> </a:t>
            </a:r>
            <a:r>
              <a:rPr lang="pl-PL" dirty="0" err="1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/>
              <a:t>Input</a:t>
            </a:r>
          </a:p>
          <a:p>
            <a:pPr>
              <a:defRPr/>
            </a:pPr>
            <a:endParaRPr lang="pl-PL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 &gt;&gt;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err="1" smtClean="0"/>
              <a:t>Output</a:t>
            </a:r>
            <a:endParaRPr lang="pl-PL" dirty="0"/>
          </a:p>
          <a:p>
            <a:pPr>
              <a:defRPr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operator &lt;&lt;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</p:txBody>
      </p:sp>
    </p:spTree>
    <p:extLst>
      <p:ext uri="{BB962C8B-B14F-4D97-AF65-F5344CB8AC3E}">
        <p14:creationId xmlns:p14="http://schemas.microsoft.com/office/powerpoint/2010/main" val="40652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Stream</a:t>
            </a:r>
            <a:r>
              <a:rPr lang="pl-PL" dirty="0"/>
              <a:t> </a:t>
            </a:r>
            <a:r>
              <a:rPr lang="pl-PL" dirty="0" err="1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…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 </a:t>
            </a:r>
            <a:r>
              <a:rPr lang="en-US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8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 </a:t>
            </a:r>
            <a:r>
              <a:rPr lang="en-US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8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&amp;);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point p, p2;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p;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p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p2;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 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p2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p;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Stream</a:t>
            </a:r>
            <a:r>
              <a:rPr lang="pl-PL" dirty="0"/>
              <a:t> </a:t>
            </a:r>
            <a:r>
              <a:rPr lang="pl-PL" dirty="0" err="1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 &gt;&gt;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point 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&gt;&gt; </a:t>
            </a:r>
            <a:r>
              <a:rPr lang="pl-PL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&gt;&gt; </a:t>
            </a:r>
            <a:r>
              <a:rPr lang="pl-PL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 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point 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pl-PL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pl-PL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Member</a:t>
            </a:r>
            <a:r>
              <a:rPr lang="pl-PL" dirty="0"/>
              <a:t> </a:t>
            </a:r>
            <a:r>
              <a:rPr lang="pl-PL" dirty="0" err="1"/>
              <a:t>access</a:t>
            </a:r>
            <a:r>
              <a:rPr lang="pl-PL" dirty="0"/>
              <a:t> operator -&gt;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pl-PL" sz="2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operator-&gt;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t-&gt;m</a:t>
            </a:r>
            <a:r>
              <a:rPr lang="en-US" sz="2800" dirty="0"/>
              <a:t> is interpreted as: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t.</a:t>
            </a:r>
            <a:r>
              <a:rPr lang="pl-PL" sz="2400" dirty="0" err="1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pl-PL" sz="24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)-&gt;m</a:t>
            </a:r>
            <a:endParaRPr lang="en-US" sz="2800" dirty="0"/>
          </a:p>
          <a:p>
            <a:pPr>
              <a:lnSpc>
                <a:spcPct val="80000"/>
              </a:lnSpc>
              <a:defRPr/>
            </a:pP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we </a:t>
            </a:r>
            <a:r>
              <a:rPr lang="en-US" sz="2800" dirty="0"/>
              <a:t>may use object as if it </a:t>
            </a:r>
            <a:r>
              <a:rPr lang="pl-PL" sz="2800" dirty="0" err="1"/>
              <a:t>were</a:t>
            </a:r>
            <a:r>
              <a:rPr lang="pl-PL" sz="2800" dirty="0"/>
              <a:t> a</a:t>
            </a:r>
            <a:r>
              <a:rPr lang="en-US" sz="2800" dirty="0"/>
              <a:t> pointer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if </a:t>
            </a:r>
            <a:r>
              <a:rPr lang="pl-PL" sz="2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operator-</a:t>
            </a: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en-US" sz="2800" dirty="0"/>
              <a:t>returns no pointer, then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we still may use it: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t.</a:t>
            </a:r>
            <a:r>
              <a:rPr lang="pl-PL" sz="2400" dirty="0" err="1">
                <a:solidFill>
                  <a:srgbClr val="008080"/>
                </a:solidFill>
                <a:latin typeface="Consolas" panose="020B0609020204030204" pitchFamily="49" charset="0"/>
              </a:rPr>
              <a:t>operator</a:t>
            </a:r>
            <a:r>
              <a:rPr lang="pl-PL" sz="24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2400" dirty="0"/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we cannot do: 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</a:t>
            </a:r>
            <a:r>
              <a:rPr lang="pl-PL" sz="24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400" dirty="0" smtClean="0"/>
              <a:t> </a:t>
            </a:r>
            <a:r>
              <a:rPr lang="en-US" sz="2400" dirty="0"/>
              <a:t>it’s a syntax error</a:t>
            </a:r>
          </a:p>
        </p:txBody>
      </p:sp>
    </p:spTree>
    <p:extLst>
      <p:ext uri="{BB962C8B-B14F-4D97-AF65-F5344CB8AC3E}">
        <p14:creationId xmlns:p14="http://schemas.microsoft.com/office/powerpoint/2010/main" val="5042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call</a:t>
            </a:r>
            <a:r>
              <a:rPr lang="pl-PL" dirty="0"/>
              <a:t> operator</a:t>
            </a:r>
            <a:r>
              <a:rPr lang="en-US" dirty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result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T::operator</a:t>
            </a:r>
            <a:r>
              <a:rPr lang="pl-PL" sz="2400" dirty="0">
                <a:solidFill>
                  <a:srgbClr val="008080"/>
                </a:solidFill>
                <a:latin typeface="Consolas" panose="020B0609020204030204" pitchFamily="49" charset="0"/>
              </a:rPr>
              <a:t>()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(args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Any number of arguments, </a:t>
            </a:r>
            <a:r>
              <a:rPr lang="en-US" sz="2400" dirty="0" err="1"/>
              <a:t>overloadable</a:t>
            </a: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Exception: function call operator may have default arguments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We may use an object as if it were a function</a:t>
            </a:r>
          </a:p>
          <a:p>
            <a:pPr lvl="2">
              <a:lnSpc>
                <a:spcPct val="90000"/>
              </a:lnSpc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ob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lvl="2">
              <a:lnSpc>
                <a:spcPct val="90000"/>
              </a:lnSpc>
              <a:buNone/>
              <a:defRPr/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ob</a:t>
            </a:r>
            <a:r>
              <a:rPr lang="en-US" sz="2000" dirty="0">
                <a:solidFill>
                  <a:srgbClr val="008080"/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we use it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when there is no appropriate operator, that we needed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there is a dominant method for the class (it now has no name, but is easier to call – for example class counter and method of incrementing</a:t>
            </a:r>
            <a:r>
              <a:rPr lang="en-US" sz="2000" dirty="0" smtClean="0"/>
              <a:t>)</a:t>
            </a: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we want </a:t>
            </a:r>
            <a:r>
              <a:rPr lang="pl-PL" sz="2000" dirty="0" smtClean="0"/>
              <a:t>to </a:t>
            </a:r>
            <a:r>
              <a:rPr lang="pl-PL" sz="2000" dirty="0" err="1" smtClean="0"/>
              <a:t>use</a:t>
            </a:r>
            <a:r>
              <a:rPr lang="en-US" sz="2000" dirty="0" smtClean="0"/>
              <a:t> </a:t>
            </a:r>
            <a:r>
              <a:rPr lang="en-US" sz="2000" dirty="0"/>
              <a:t>function objects (</a:t>
            </a:r>
            <a:r>
              <a:rPr lang="en-US" sz="2000" dirty="0" err="1" smtClean="0"/>
              <a:t>eg</a:t>
            </a:r>
            <a:r>
              <a:rPr lang="pl-PL" sz="2000" dirty="0" smtClean="0"/>
              <a:t>.,</a:t>
            </a:r>
            <a:r>
              <a:rPr lang="en-US" sz="2000" dirty="0" smtClean="0"/>
              <a:t> </a:t>
            </a:r>
            <a:r>
              <a:rPr lang="en-US" sz="2000" dirty="0"/>
              <a:t>instead of functions)</a:t>
            </a:r>
          </a:p>
          <a:p>
            <a:pPr lvl="1">
              <a:lnSpc>
                <a:spcPct val="80000"/>
              </a:lnSpc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95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Index operator</a:t>
            </a:r>
            <a:r>
              <a:rPr lang="en-US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result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T::operator[]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(index);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Any type of result and index allowed, common sense implies integer index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We may use objects as if they were arrays</a:t>
            </a:r>
          </a:p>
          <a:p>
            <a:pPr lvl="1">
              <a:lnSpc>
                <a:spcPct val="80000"/>
              </a:lnSpc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8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Conversion operator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a.k.a</a:t>
            </a:r>
            <a:r>
              <a:rPr lang="en-US" sz="2800" dirty="0"/>
              <a:t>. conversion function / method, </a:t>
            </a:r>
          </a:p>
          <a:p>
            <a:pPr>
              <a:defRPr/>
            </a:pPr>
            <a:r>
              <a:rPr lang="en-US" sz="2800" dirty="0"/>
              <a:t>it converts object of its own class to other class</a:t>
            </a:r>
          </a:p>
          <a:p>
            <a:pPr>
              <a:defRPr/>
            </a:pPr>
            <a:endParaRPr lang="en-US" sz="2800" dirty="0"/>
          </a:p>
          <a:p>
            <a:pPr algn="ctr">
              <a:buNone/>
              <a:defRPr/>
            </a:pP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T::</a:t>
            </a:r>
            <a:r>
              <a:rPr lang="pl-PL" sz="2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operator </a:t>
            </a:r>
            <a:r>
              <a:rPr lang="pl-PL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X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algn="ctr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Conversion operator of class </a:t>
            </a:r>
            <a:r>
              <a:rPr lang="pl-PL" sz="2800" dirty="0">
                <a:solidFill>
                  <a:srgbClr val="008080"/>
                </a:solidFill>
                <a:latin typeface="Consolas" panose="020B0609020204030204" pitchFamily="49" charset="0"/>
              </a:rPr>
              <a:t>T</a:t>
            </a:r>
            <a:r>
              <a:rPr lang="en-US" sz="2800" dirty="0" smtClean="0"/>
              <a:t> </a:t>
            </a:r>
            <a:r>
              <a:rPr lang="en-US" sz="2800" dirty="0"/>
              <a:t>to the </a:t>
            </a:r>
            <a:r>
              <a:rPr lang="pl-PL" sz="2800" dirty="0">
                <a:solidFill>
                  <a:srgbClr val="0000FF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/>
              <a:t>type:</a:t>
            </a:r>
          </a:p>
          <a:p>
            <a:pPr lvl="1">
              <a:defRPr/>
            </a:pPr>
            <a:r>
              <a:rPr lang="en-US" sz="2400" dirty="0"/>
              <a:t>no return value specified, </a:t>
            </a:r>
          </a:p>
          <a:p>
            <a:pPr lvl="1">
              <a:defRPr/>
            </a:pPr>
            <a:r>
              <a:rPr lang="en-US" sz="2400" dirty="0"/>
              <a:t>no argument(s) specified, </a:t>
            </a:r>
          </a:p>
          <a:p>
            <a:pPr lvl="1">
              <a:defRPr/>
            </a:pPr>
            <a:r>
              <a:rPr lang="en-US" sz="2400" dirty="0"/>
              <a:t>declared as a class </a:t>
            </a:r>
            <a:r>
              <a:rPr lang="en-US" sz="2400" dirty="0" smtClean="0"/>
              <a:t>method</a:t>
            </a:r>
          </a:p>
          <a:p>
            <a:pPr lvl="1">
              <a:defRPr/>
            </a:pPr>
            <a:r>
              <a:rPr lang="pl-PL" sz="2400" dirty="0" smtClean="0"/>
              <a:t>the </a:t>
            </a:r>
            <a:r>
              <a:rPr lang="pl-PL" sz="2400" dirty="0" err="1" smtClean="0"/>
              <a:t>destination</a:t>
            </a:r>
            <a:r>
              <a:rPr lang="pl-PL" sz="2400" dirty="0" smtClean="0"/>
              <a:t> </a:t>
            </a:r>
            <a:r>
              <a:rPr lang="pl-PL" sz="2400" dirty="0" err="1" smtClean="0"/>
              <a:t>type</a:t>
            </a:r>
            <a:r>
              <a:rPr lang="pl-PL" sz="2400" dirty="0" smtClean="0"/>
              <a:t> </a:t>
            </a:r>
            <a:r>
              <a:rPr lang="pl-PL" sz="2400" dirty="0" err="1" smtClean="0"/>
              <a:t>may</a:t>
            </a:r>
            <a:r>
              <a:rPr lang="pl-PL" sz="2400" dirty="0" smtClean="0"/>
              <a:t> be </a:t>
            </a:r>
            <a:r>
              <a:rPr lang="pl-PL" sz="2000" dirty="0" err="1" smtClean="0">
                <a:solidFill>
                  <a:srgbClr val="008080"/>
                </a:solidFill>
                <a:latin typeface="Consolas" panose="020B0609020204030204" pitchFamily="49" charset="0"/>
              </a:rPr>
              <a:t>user-defined</a:t>
            </a:r>
            <a:r>
              <a:rPr lang="pl-PL" sz="2400" dirty="0" smtClean="0"/>
              <a:t> </a:t>
            </a:r>
            <a:r>
              <a:rPr lang="pl-PL" sz="2400" dirty="0" err="1" smtClean="0"/>
              <a:t>or</a:t>
            </a:r>
            <a:r>
              <a:rPr lang="pl-PL" sz="2400" dirty="0" smtClean="0"/>
              <a:t> </a:t>
            </a:r>
            <a:r>
              <a:rPr lang="pl-PL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fundamental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60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Conversion operator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pl-PL" sz="24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person::</a:t>
            </a:r>
            <a:r>
              <a:rPr lang="pl-PL" sz="2400" dirty="0">
                <a:solidFill>
                  <a:srgbClr val="0000FF"/>
                </a:solidFill>
                <a:latin typeface="Consolas" panose="020B0609020204030204" pitchFamily="49" charset="0"/>
              </a:rPr>
              <a:t>operator </a:t>
            </a: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conversion does not have to be explicit:</a:t>
            </a:r>
          </a:p>
          <a:p>
            <a:pPr marL="800100" lvl="2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person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o;</a:t>
            </a:r>
          </a:p>
          <a:p>
            <a:pPr marL="800100" lvl="2" indent="0"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i = o + 5;</a:t>
            </a:r>
            <a:endParaRPr lang="en-US" sz="1800" dirty="0"/>
          </a:p>
          <a:p>
            <a:pPr>
              <a:lnSpc>
                <a:spcPct val="90000"/>
              </a:lnSpc>
              <a:defRPr/>
            </a:pPr>
            <a:endParaRPr lang="pl-PL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In </a:t>
            </a:r>
            <a:r>
              <a:rPr lang="en-US" sz="2400" dirty="0"/>
              <a:t>expressions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for the specific object conversion is performed only if it is</a:t>
            </a:r>
            <a:r>
              <a:rPr lang="pl-PL" sz="2000" dirty="0"/>
              <a:t> </a:t>
            </a:r>
            <a:r>
              <a:rPr lang="en-US" sz="2000" dirty="0"/>
              <a:t>necessary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no more than one conversion per single argument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no ambiguity </a:t>
            </a:r>
            <a:r>
              <a:rPr lang="en-US" sz="2000" dirty="0" smtClean="0"/>
              <a:t>allowed</a:t>
            </a: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endParaRPr lang="pl-PL" sz="20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The implicit conversions can be </a:t>
            </a:r>
            <a:r>
              <a:rPr lang="en-US" sz="2400" dirty="0" smtClean="0"/>
              <a:t>denied</a:t>
            </a:r>
            <a:r>
              <a:rPr lang="pl-PL" sz="2400" dirty="0" smtClean="0"/>
              <a:t>:</a:t>
            </a:r>
            <a:endParaRPr lang="pl-PL" sz="2400" dirty="0"/>
          </a:p>
          <a:p>
            <a:pPr lvl="1">
              <a:lnSpc>
                <a:spcPct val="80000"/>
              </a:lnSpc>
              <a:buNone/>
              <a:defRPr/>
            </a:pPr>
            <a:r>
              <a:rPr lang="pl-PL" sz="2000" dirty="0"/>
              <a:t>		</a:t>
            </a:r>
            <a:r>
              <a:rPr lang="pl-PL" sz="2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explicit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2000" dirty="0"/>
              <a:t>	</a:t>
            </a:r>
            <a:endParaRPr lang="pl-PL" sz="2000" dirty="0"/>
          </a:p>
          <a:p>
            <a:pPr lvl="1">
              <a:lnSpc>
                <a:spcPct val="90000"/>
              </a:lnSpc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8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this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rgbClr val="2B91AF"/>
                </a:solidFill>
                <a:latin typeface="Consolas"/>
              </a:rPr>
              <a:t>person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&amp; </a:t>
            </a:r>
            <a:r>
              <a:rPr lang="pl-PL" sz="2000" dirty="0">
                <a:solidFill>
                  <a:srgbClr val="2B91AF"/>
                </a:solidFill>
                <a:latin typeface="Consolas"/>
              </a:rPr>
              <a:t>person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::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timeTravel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pl-PL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 err="1">
                <a:solidFill>
                  <a:srgbClr val="808080"/>
                </a:solidFill>
                <a:latin typeface="Consolas"/>
              </a:rPr>
              <a:t>years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age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+= </a:t>
            </a:r>
            <a:r>
              <a:rPr lang="pl-PL" sz="2000" dirty="0" err="1">
                <a:solidFill>
                  <a:srgbClr val="808080"/>
                </a:solidFill>
                <a:latin typeface="Consolas"/>
              </a:rPr>
              <a:t>years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  <a:latin typeface="Consolas"/>
              </a:rPr>
              <a:t>	return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*</a:t>
            </a:r>
            <a:r>
              <a:rPr lang="pl-PL" sz="2000" dirty="0" err="1">
                <a:solidFill>
                  <a:srgbClr val="0000FF"/>
                </a:solidFill>
                <a:latin typeface="Consolas"/>
              </a:rPr>
              <a:t>this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2B91AF"/>
                </a:solidFill>
                <a:latin typeface="Consolas"/>
              </a:rPr>
              <a:t>person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 Boss(„John”, „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Kovalsky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”, 40);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Boss.timeTravel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(+20)).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timeTravel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(-30);</a:t>
            </a:r>
            <a:endParaRPr lang="pl-PL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93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Conversion operator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/>
              <a:t>F</a:t>
            </a:r>
            <a:r>
              <a:rPr lang="en-US" sz="2400" dirty="0" smtClean="0"/>
              <a:t>or </a:t>
            </a:r>
            <a:r>
              <a:rPr lang="pl-PL" sz="2400" dirty="0" err="1" smtClean="0"/>
              <a:t>instanc</a:t>
            </a:r>
            <a:r>
              <a:rPr lang="en-US" sz="2400" dirty="0" smtClean="0"/>
              <a:t>e</a:t>
            </a:r>
            <a:r>
              <a:rPr lang="en-US" sz="2400" dirty="0"/>
              <a:t>, for classes A, B and C, conversion operators  </a:t>
            </a:r>
            <a:r>
              <a:rPr lang="pl-PL" sz="24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24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pl-PL" sz="2400" dirty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24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2400" dirty="0" smtClean="0"/>
              <a:t> </a:t>
            </a:r>
            <a:r>
              <a:rPr lang="en-US" sz="2400" dirty="0"/>
              <a:t>are defined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dirty="0"/>
          </a:p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f(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t-BR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Consolas" panose="020B0609020204030204" pitchFamily="49" charset="0"/>
              </a:rPr>
              <a:t>a; </a:t>
            </a:r>
            <a:r>
              <a:rPr lang="pt-BR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t-BR" sz="1800" dirty="0">
                <a:solidFill>
                  <a:srgbClr val="000000"/>
                </a:solidFill>
                <a:latin typeface="Consolas" panose="020B0609020204030204" pitchFamily="49" charset="0"/>
              </a:rPr>
              <a:t> b; </a:t>
            </a:r>
            <a:r>
              <a:rPr lang="pt-BR" sz="1800" dirty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t-BR" sz="1800" dirty="0">
                <a:solidFill>
                  <a:srgbClr val="000000"/>
                </a:solidFill>
                <a:latin typeface="Consolas" panose="020B0609020204030204" pitchFamily="49" charset="0"/>
              </a:rPr>
              <a:t> c;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f(</a:t>
            </a:r>
            <a:r>
              <a:rPr lang="pl-PL" sz="18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ok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f(b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f(A(b)) 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f(c); // there is no operator C::operator A() 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compiler cannot interpret this as f(A(B(c))) 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(2 conversions of a single argument - not allowed)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837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Conversion operator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For converting objects of one type into other type we could use a constructor, however:</a:t>
            </a:r>
          </a:p>
          <a:p>
            <a:pPr lvl="1">
              <a:defRPr/>
            </a:pPr>
            <a:r>
              <a:rPr lang="en-US" dirty="0"/>
              <a:t>this way we could not convert to fundamental type (like: </a:t>
            </a:r>
            <a:r>
              <a:rPr lang="en-US" dirty="0" err="1" smtClean="0"/>
              <a:t>int</a:t>
            </a:r>
            <a:r>
              <a:rPr lang="pl-PL" dirty="0" smtClean="0"/>
              <a:t>;</a:t>
            </a:r>
            <a:r>
              <a:rPr lang="en-US" dirty="0" smtClean="0"/>
              <a:t> </a:t>
            </a:r>
            <a:r>
              <a:rPr lang="en-US" dirty="0"/>
              <a:t>it’s not a class), </a:t>
            </a:r>
          </a:p>
          <a:p>
            <a:pPr lvl="1">
              <a:defRPr/>
            </a:pPr>
            <a:r>
              <a:rPr lang="en-US" dirty="0"/>
              <a:t>this way we could not convert to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en-US" dirty="0" smtClean="0"/>
              <a:t>already </a:t>
            </a:r>
            <a:r>
              <a:rPr lang="en-US" dirty="0"/>
              <a:t>defined class without redefining it.</a:t>
            </a:r>
          </a:p>
        </p:txBody>
      </p:sp>
    </p:spTree>
    <p:extLst>
      <p:ext uri="{BB962C8B-B14F-4D97-AF65-F5344CB8AC3E}">
        <p14:creationId xmlns:p14="http://schemas.microsoft.com/office/powerpoint/2010/main" val="39120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Literal</a:t>
            </a:r>
            <a:r>
              <a:rPr lang="en-US" dirty="0" smtClean="0"/>
              <a:t> operator</a:t>
            </a:r>
            <a:r>
              <a:rPr lang="pl-PL" dirty="0" smtClean="0"/>
              <a:t> ” </a:t>
            </a:r>
            <a:r>
              <a:rPr lang="pl-PL" dirty="0"/>
              <a:t>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altLang="pl-PL" sz="2600" dirty="0" err="1"/>
              <a:t>Literal</a:t>
            </a:r>
            <a:r>
              <a:rPr lang="pl-PL" altLang="pl-PL" sz="2600" dirty="0"/>
              <a:t> operator </a:t>
            </a:r>
            <a:r>
              <a:rPr lang="pl-PL" altLang="pl-PL" sz="2600" dirty="0" smtClean="0"/>
              <a:t>– </a:t>
            </a:r>
            <a:r>
              <a:rPr lang="pl-PL" altLang="pl-PL" sz="2600" dirty="0" err="1" smtClean="0"/>
              <a:t>new</a:t>
            </a:r>
            <a:r>
              <a:rPr lang="pl-PL" altLang="pl-PL" sz="2600" dirty="0" smtClean="0"/>
              <a:t> (</a:t>
            </a:r>
            <a:r>
              <a:rPr lang="pl-PL" altLang="pl-PL" sz="2600" dirty="0" err="1" smtClean="0"/>
              <a:t>since</a:t>
            </a:r>
            <a:r>
              <a:rPr lang="pl-PL" altLang="pl-PL" sz="2600" dirty="0" smtClean="0"/>
              <a:t> C</a:t>
            </a:r>
            <a:r>
              <a:rPr lang="pl-PL" altLang="pl-PL" sz="2600" dirty="0"/>
              <a:t>++11) </a:t>
            </a:r>
            <a:r>
              <a:rPr lang="pl-PL" altLang="pl-PL" sz="2600" dirty="0" err="1" smtClean="0"/>
              <a:t>overloaded</a:t>
            </a:r>
            <a:r>
              <a:rPr lang="pl-PL" altLang="pl-PL" sz="2600" dirty="0" smtClean="0"/>
              <a:t> operator</a:t>
            </a:r>
          </a:p>
          <a:p>
            <a:pPr>
              <a:lnSpc>
                <a:spcPct val="80000"/>
              </a:lnSpc>
              <a:defRPr/>
            </a:pPr>
            <a:endParaRPr lang="pl-PL" altLang="pl-PL" sz="1800" dirty="0" smtClean="0"/>
          </a:p>
          <a:p>
            <a:pPr marL="800100" lvl="2" indent="0"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VeryLongInt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vli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ccp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VeryLongInt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ccp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800100" lvl="2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f(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VeryLongInt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800100" lvl="2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f(1234567890123456789012345678901234567890_vli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pl-PL" alt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Literal</a:t>
            </a:r>
            <a:r>
              <a:rPr lang="en-US" dirty="0" smtClean="0"/>
              <a:t> operator</a:t>
            </a:r>
            <a:r>
              <a:rPr lang="pl-PL" dirty="0" smtClean="0"/>
              <a:t> ” </a:t>
            </a:r>
            <a:r>
              <a:rPr lang="pl-PL" dirty="0"/>
              <a:t>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VeryLongInt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vli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ccp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pl-PL" alt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pl-PL" sz="2400" dirty="0"/>
              <a:t>The operator's argument can be passed as either a string (so-called raw literals), or as one of several types (cooked), </a:t>
            </a:r>
            <a:r>
              <a:rPr lang="pl-PL" altLang="pl-PL" sz="2400" dirty="0" err="1" smtClean="0"/>
              <a:t>options</a:t>
            </a:r>
            <a:r>
              <a:rPr lang="en-US" altLang="pl-PL" sz="2400" dirty="0" smtClean="0"/>
              <a:t>:</a:t>
            </a:r>
            <a:endParaRPr lang="pl-PL" altLang="pl-PL" sz="2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integer: the operator gets unsigned long </a:t>
            </a:r>
            <a:r>
              <a:rPr lang="en-US" sz="2000" dirty="0" err="1"/>
              <a:t>long</a:t>
            </a:r>
            <a:r>
              <a:rPr lang="en-US" sz="2000" dirty="0"/>
              <a:t> or (as in the example above) </a:t>
            </a:r>
            <a:r>
              <a:rPr lang="en-US" sz="2000" dirty="0" err="1"/>
              <a:t>const</a:t>
            </a:r>
            <a:r>
              <a:rPr lang="en-US" sz="2000" dirty="0"/>
              <a:t> char * argument</a:t>
            </a:r>
            <a:r>
              <a:rPr lang="pl-PL" altLang="pl-PL" sz="2000" dirty="0" smtClean="0"/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 smtClean="0"/>
              <a:t>f</a:t>
            </a:r>
            <a:r>
              <a:rPr lang="en-US" sz="2000" dirty="0" err="1" smtClean="0"/>
              <a:t>loating</a:t>
            </a:r>
            <a:r>
              <a:rPr lang="en-US" sz="2000" dirty="0" smtClean="0"/>
              <a:t> </a:t>
            </a:r>
            <a:r>
              <a:rPr lang="en-US" sz="2000" dirty="0"/>
              <a:t>point: operator gets long double or </a:t>
            </a:r>
            <a:r>
              <a:rPr lang="en-US" sz="2000" dirty="0" err="1"/>
              <a:t>const</a:t>
            </a:r>
            <a:r>
              <a:rPr lang="en-US" sz="2000" dirty="0"/>
              <a:t> char </a:t>
            </a:r>
            <a:r>
              <a:rPr lang="en-US" sz="2000" dirty="0" smtClean="0"/>
              <a:t>*</a:t>
            </a:r>
            <a:endParaRPr lang="pl-PL" sz="2000" dirty="0" smtClean="0"/>
          </a:p>
          <a:p>
            <a:pPr lvl="1">
              <a:lnSpc>
                <a:spcPct val="80000"/>
              </a:lnSpc>
              <a:defRPr/>
            </a:pPr>
            <a:r>
              <a:rPr lang="pl-PL" altLang="pl-PL" sz="2000" dirty="0" smtClean="0"/>
              <a:t>string: </a:t>
            </a:r>
            <a:r>
              <a:rPr lang="pl-PL" altLang="pl-PL" sz="2000" dirty="0" err="1" smtClean="0"/>
              <a:t>there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are</a:t>
            </a:r>
            <a:r>
              <a:rPr lang="pl-PL" altLang="pl-PL" sz="2000" dirty="0" smtClean="0"/>
              <a:t> </a:t>
            </a:r>
            <a:r>
              <a:rPr lang="en-US" sz="2000" dirty="0" smtClean="0"/>
              <a:t>2 operator</a:t>
            </a:r>
            <a:r>
              <a:rPr lang="pl-PL" sz="2000" dirty="0" smtClean="0"/>
              <a:t>’s</a:t>
            </a:r>
            <a:r>
              <a:rPr lang="en-US" sz="2000" dirty="0" smtClean="0"/>
              <a:t> </a:t>
            </a:r>
            <a:r>
              <a:rPr lang="en-US" sz="2000" dirty="0"/>
              <a:t>arguments (</a:t>
            </a:r>
            <a:r>
              <a:rPr lang="en-US" sz="2000" dirty="0" err="1"/>
              <a:t>const</a:t>
            </a:r>
            <a:r>
              <a:rPr lang="en-US" sz="2000" dirty="0"/>
              <a:t> char *, </a:t>
            </a:r>
            <a:r>
              <a:rPr lang="en-US" sz="2000" dirty="0" err="1"/>
              <a:t>size_t</a:t>
            </a:r>
            <a:r>
              <a:rPr lang="en-US" sz="2000" dirty="0"/>
              <a:t>), </a:t>
            </a:r>
            <a:r>
              <a:rPr lang="pl-PL" sz="2000" dirty="0" err="1" smtClean="0"/>
              <a:t>it’s</a:t>
            </a:r>
            <a:r>
              <a:rPr lang="pl-PL" sz="2000" dirty="0" smtClean="0"/>
              <a:t> </a:t>
            </a:r>
            <a:r>
              <a:rPr lang="en-US" sz="2000" dirty="0" smtClean="0"/>
              <a:t>possible </a:t>
            </a:r>
            <a:r>
              <a:rPr lang="pl-PL" sz="2000" dirty="0" smtClean="0"/>
              <a:t>to </a:t>
            </a:r>
            <a:r>
              <a:rPr lang="en-US" sz="2000" dirty="0" smtClean="0"/>
              <a:t>use different </a:t>
            </a:r>
            <a:r>
              <a:rPr lang="en-US" sz="2000" dirty="0"/>
              <a:t>character types</a:t>
            </a:r>
            <a:endParaRPr lang="pl-PL" altLang="pl-PL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Character literal: the operator gets a char argument</a:t>
            </a:r>
            <a:r>
              <a:rPr lang="pl-PL" altLang="pl-PL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pl-PL" altLang="pl-PL" sz="2000" dirty="0"/>
          </a:p>
          <a:p>
            <a:pPr>
              <a:lnSpc>
                <a:spcPct val="80000"/>
              </a:lnSpc>
              <a:defRPr/>
            </a:pPr>
            <a:r>
              <a:rPr lang="en-US" altLang="pl-PL" sz="2400" dirty="0"/>
              <a:t>This </a:t>
            </a:r>
            <a:r>
              <a:rPr lang="pl-PL" altLang="pl-PL" sz="2400" dirty="0" err="1" smtClean="0"/>
              <a:t>feature</a:t>
            </a:r>
            <a:r>
              <a:rPr lang="pl-PL" altLang="pl-PL" sz="2400" dirty="0" smtClean="0"/>
              <a:t> of the C++ </a:t>
            </a:r>
            <a:r>
              <a:rPr lang="en-US" altLang="pl-PL" sz="2400" dirty="0" smtClean="0"/>
              <a:t>language should </a:t>
            </a:r>
            <a:r>
              <a:rPr lang="en-US" altLang="pl-PL" sz="2400" dirty="0"/>
              <a:t>not be abused</a:t>
            </a: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18235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counter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0) :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1); 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increment by arg. or by 1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          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convert to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int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           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convert to double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int+counter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, friend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    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counter+int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          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++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counter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       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++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600" dirty="0"/>
          </a:p>
          <a:p>
            <a:pPr marL="0" indent="0">
              <a:buNone/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5743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/>
              <a:t>counter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()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20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counter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operator()(i);  (*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)(i)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    	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declaring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frienship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was not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necessary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56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counter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l =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l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+=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l;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++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+= 1;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48200" y="1916832"/>
            <a:ext cx="4038600" cy="420933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 marL="0" indent="0">
              <a:buFont typeface="Arial" pitchFamily="34" charset="0"/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counter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6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operator ++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cnt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+= 1;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ret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840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mycomplex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re, im;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re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:re(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re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im(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im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&amp; operator = (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&amp;&amp;c); // wystarczy op. przypisania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+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-=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-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&amp;);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15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mycomplex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re 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.re;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im 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.im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our operator does the same things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compiler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-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generated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operator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would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do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so it is also unnecessary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sz="28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24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friend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by declaring a ”friendly” code we allow accessing protected and private members of the </a:t>
            </a:r>
            <a:r>
              <a:rPr lang="en-US" sz="3600" dirty="0" smtClean="0"/>
              <a:t>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60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mycomplex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re +=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.re;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im +=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.im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(re +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.re, im +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.im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double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double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3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mycomplex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operator-=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//friend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								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c1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.re -=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c2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.re;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c1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.im -=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c2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.im;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c1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operator-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//friend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c1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c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-=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c2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c;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66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Example</a:t>
            </a:r>
            <a:r>
              <a:rPr lang="pl-PL" dirty="0"/>
              <a:t>: </a:t>
            </a:r>
            <a:r>
              <a:rPr lang="pl-PL" dirty="0" err="1"/>
              <a:t>mycomplex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//friend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.re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.im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 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mycomplex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//friend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.re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.im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pl-PL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85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/>
              <a:t>Inheritance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friend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rgbClr val="0000FF"/>
                </a:solidFill>
                <a:latin typeface="Consolas"/>
              </a:rPr>
              <a:t>class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/>
              </a:rPr>
              <a:t>A</a:t>
            </a:r>
            <a:endParaRPr lang="pl-PL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pl-PL" sz="2000" dirty="0" err="1" smtClean="0">
                <a:solidFill>
                  <a:srgbClr val="0000FF"/>
                </a:solidFill>
                <a:latin typeface="Consolas"/>
              </a:rPr>
              <a:t>friend</a:t>
            </a: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/>
              </a:rPr>
              <a:t>C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::theMethodNoArg();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		</a:t>
            </a:r>
            <a:r>
              <a:rPr lang="en-US" sz="2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specific method (if overloaded, </a:t>
            </a:r>
            <a:endParaRPr lang="pl-PL" sz="2000" dirty="0" smtClean="0">
              <a:solidFill>
                <a:srgbClr val="008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8000"/>
                </a:solidFill>
                <a:latin typeface="Consolas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	// </a:t>
            </a:r>
            <a:r>
              <a:rPr lang="en-US" sz="2000" dirty="0" smtClean="0">
                <a:solidFill>
                  <a:srgbClr val="008000"/>
                </a:solidFill>
                <a:latin typeface="Consolas"/>
              </a:rPr>
              <a:t>then 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with specific </a:t>
            </a:r>
            <a:r>
              <a:rPr lang="en-US" sz="2000" dirty="0" err="1">
                <a:solidFill>
                  <a:srgbClr val="008000"/>
                </a:solidFill>
                <a:latin typeface="Consolas"/>
              </a:rPr>
              <a:t>args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)</a:t>
            </a: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pl-PL" sz="2000" dirty="0" err="1" smtClean="0">
                <a:solidFill>
                  <a:srgbClr val="0000FF"/>
                </a:solidFill>
                <a:latin typeface="Consolas"/>
              </a:rPr>
              <a:t>friend</a:t>
            </a: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 err="1">
                <a:solidFill>
                  <a:srgbClr val="0000FF"/>
                </a:solidFill>
                <a:latin typeface="Consolas"/>
              </a:rPr>
              <a:t>class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>
                <a:solidFill>
                  <a:srgbClr val="2B91AF"/>
                </a:solidFill>
                <a:latin typeface="Consolas"/>
              </a:rPr>
              <a:t>B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		</a:t>
            </a:r>
            <a:r>
              <a:rPr lang="en-US" sz="2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concerns whole declaration of B</a:t>
            </a: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		</a:t>
            </a:r>
            <a:r>
              <a:rPr lang="en-US" sz="2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declarations inside B also can access  </a:t>
            </a: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		// </a:t>
            </a:r>
            <a:r>
              <a:rPr lang="pl-PL" sz="2000" dirty="0">
                <a:solidFill>
                  <a:srgbClr val="008000"/>
                </a:solidFill>
                <a:latin typeface="Consolas"/>
              </a:rPr>
              <a:t>non-public A </a:t>
            </a:r>
            <a:r>
              <a:rPr lang="pl-PL" sz="2000" dirty="0" err="1">
                <a:solidFill>
                  <a:srgbClr val="008000"/>
                </a:solidFill>
                <a:latin typeface="Consolas"/>
              </a:rPr>
              <a:t>members</a:t>
            </a:r>
            <a:endParaRPr lang="pl-PL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pl-PL" sz="2000" dirty="0" err="1" smtClean="0">
                <a:solidFill>
                  <a:srgbClr val="0000FF"/>
                </a:solidFill>
                <a:latin typeface="Consolas"/>
              </a:rPr>
              <a:t>friend</a:t>
            </a:r>
            <a:r>
              <a:rPr lang="pl-PL" sz="2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Consolas"/>
              </a:rPr>
              <a:t>fun</a:t>
            </a:r>
            <a:r>
              <a:rPr lang="pl-PL" sz="20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		</a:t>
            </a:r>
            <a:r>
              <a:rPr lang="en-US" sz="2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specific function (if overloaded, </a:t>
            </a:r>
            <a:endParaRPr lang="pl-PL" sz="2000" dirty="0" smtClean="0">
              <a:solidFill>
                <a:srgbClr val="008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8000"/>
                </a:solidFill>
                <a:latin typeface="Consolas"/>
              </a:rPr>
              <a:t>	</a:t>
            </a:r>
            <a:r>
              <a:rPr lang="pl-PL" sz="2000" dirty="0" smtClean="0">
                <a:solidFill>
                  <a:srgbClr val="008000"/>
                </a:solidFill>
                <a:latin typeface="Consolas"/>
              </a:rPr>
              <a:t>	// </a:t>
            </a:r>
            <a:r>
              <a:rPr lang="en-US" sz="2000" dirty="0" smtClean="0">
                <a:solidFill>
                  <a:srgbClr val="008000"/>
                </a:solidFill>
                <a:latin typeface="Consolas"/>
              </a:rPr>
              <a:t>then 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with specific </a:t>
            </a:r>
            <a:r>
              <a:rPr lang="en-US" sz="2000" dirty="0" err="1">
                <a:solidFill>
                  <a:srgbClr val="008000"/>
                </a:solidFill>
                <a:latin typeface="Consolas"/>
              </a:rPr>
              <a:t>args</a:t>
            </a:r>
            <a:r>
              <a:rPr lang="en-US" sz="2000" dirty="0">
                <a:solidFill>
                  <a:srgbClr val="008000"/>
                </a:solidFill>
                <a:latin typeface="Consolas"/>
              </a:rPr>
              <a:t>)</a:t>
            </a:r>
            <a:endParaRPr lang="en-US" sz="20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Consolas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29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friend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friendship is not inherited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friendship is not transitive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friendship is declared in any section of a class (even private)</a:t>
            </a:r>
          </a:p>
          <a:p>
            <a:pPr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74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friend</a:t>
            </a:r>
            <a:endParaRPr 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900" dirty="0" err="1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1900" dirty="0" smtClean="0">
                <a:solidFill>
                  <a:srgbClr val="2B91AF"/>
                </a:solidFill>
                <a:latin typeface="Consolas"/>
              </a:rPr>
              <a:t>M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pl-PL" sz="1900" dirty="0" err="1" smtClean="0">
                <a:solidFill>
                  <a:srgbClr val="0000FF"/>
                </a:solidFill>
                <a:latin typeface="Consolas"/>
              </a:rPr>
              <a:t>friend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FF"/>
                </a:solidFill>
                <a:latin typeface="Consolas"/>
              </a:rPr>
              <a:t>void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f()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	{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8000"/>
                </a:solidFill>
                <a:latin typeface="Consolas"/>
              </a:rPr>
              <a:t>		// ...</a:t>
            </a:r>
            <a:endParaRPr lang="pl-PL" sz="19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};</a:t>
            </a:r>
          </a:p>
          <a:p>
            <a:pPr marL="0" indent="0">
              <a:buNone/>
            </a:pPr>
            <a:endParaRPr lang="pl-PL" sz="1800" dirty="0" smtClean="0">
              <a:solidFill>
                <a:srgbClr val="000000"/>
              </a:solidFill>
              <a:latin typeface="Consolas"/>
            </a:endParaRPr>
          </a:p>
          <a:p>
            <a:pPr>
              <a:defRPr/>
            </a:pPr>
            <a:r>
              <a:rPr lang="en-US" sz="2600" dirty="0"/>
              <a:t>The above is equivalent to the below</a:t>
            </a:r>
            <a:endParaRPr lang="pl-PL" sz="2600" dirty="0"/>
          </a:p>
          <a:p>
            <a:pPr marL="0" indent="0">
              <a:buNone/>
            </a:pPr>
            <a:endParaRPr lang="pl-PL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1900" dirty="0" err="1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1900" dirty="0" smtClean="0">
                <a:solidFill>
                  <a:srgbClr val="2B91AF"/>
                </a:solidFill>
                <a:latin typeface="Consolas"/>
              </a:rPr>
              <a:t>M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pl-PL" sz="1900" dirty="0" err="1" smtClean="0">
                <a:solidFill>
                  <a:srgbClr val="0000FF"/>
                </a:solidFill>
                <a:latin typeface="Consolas"/>
              </a:rPr>
              <a:t>friend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FF"/>
                </a:solidFill>
                <a:latin typeface="Consolas"/>
              </a:rPr>
              <a:t>void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f();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};</a:t>
            </a:r>
          </a:p>
          <a:p>
            <a:pPr marL="0" indent="0">
              <a:buNone/>
            </a:pPr>
            <a:endParaRPr lang="pl-PL" sz="19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1900" dirty="0" err="1" smtClean="0">
                <a:solidFill>
                  <a:srgbClr val="0000FF"/>
                </a:solidFill>
                <a:latin typeface="Consolas"/>
              </a:rPr>
              <a:t>void</a:t>
            </a: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 f()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8000"/>
                </a:solidFill>
                <a:latin typeface="Consolas"/>
              </a:rPr>
              <a:t>	// ...</a:t>
            </a:r>
            <a:endParaRPr lang="pl-PL" sz="19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59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Operators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600" dirty="0" err="1"/>
              <a:t>What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an</a:t>
            </a:r>
            <a:r>
              <a:rPr lang="pl-PL" sz="3600" dirty="0"/>
              <a:t> </a:t>
            </a:r>
            <a:r>
              <a:rPr lang="pl-PL" sz="3600" dirty="0" smtClean="0"/>
              <a:t>operator?</a:t>
            </a:r>
            <a:endParaRPr lang="en-US" sz="3600" dirty="0"/>
          </a:p>
          <a:p>
            <a:pPr>
              <a:defRPr/>
            </a:pPr>
            <a:endParaRPr lang="en-US" sz="3600" dirty="0"/>
          </a:p>
          <a:p>
            <a:pPr lvl="0" algn="ctr">
              <a:buNone/>
              <a:defRPr/>
            </a:pPr>
            <a:r>
              <a:rPr lang="pt-BR" dirty="0">
                <a:solidFill>
                  <a:srgbClr val="000000"/>
                </a:solidFill>
                <a:latin typeface="Consolas"/>
              </a:rPr>
              <a:t>a = b.val &gt;&gt; 4 + c * d[e</a:t>
            </a:r>
            <a:r>
              <a:rPr lang="pt-BR" dirty="0" smtClean="0">
                <a:solidFill>
                  <a:srgbClr val="000000"/>
                </a:solidFill>
                <a:latin typeface="Consolas"/>
              </a:rPr>
              <a:t>++];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7916</TotalTime>
  <Words>2499</Words>
  <Application>Microsoft Office PowerPoint</Application>
  <PresentationFormat>Pokaz na ekranie (4:3)</PresentationFormat>
  <Paragraphs>621</Paragraphs>
  <Slides>54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54</vt:i4>
      </vt:variant>
    </vt:vector>
  </HeadingPairs>
  <TitlesOfParts>
    <vt:vector size="55" baseType="lpstr">
      <vt:lpstr>Motyw pakietu Office</vt:lpstr>
      <vt:lpstr>         </vt:lpstr>
      <vt:lpstr>         </vt:lpstr>
      <vt:lpstr>this</vt:lpstr>
      <vt:lpstr>this</vt:lpstr>
      <vt:lpstr>friend</vt:lpstr>
      <vt:lpstr>friend</vt:lpstr>
      <vt:lpstr>friend</vt:lpstr>
      <vt:lpstr>friend</vt:lpstr>
      <vt:lpstr>Operators</vt:lpstr>
      <vt:lpstr>Operators</vt:lpstr>
      <vt:lpstr>Operators</vt:lpstr>
      <vt:lpstr>Operators</vt:lpstr>
      <vt:lpstr>Overloadable operators</vt:lpstr>
      <vt:lpstr>Operators</vt:lpstr>
      <vt:lpstr>Associativity</vt:lpstr>
      <vt:lpstr>Order of evaluation</vt:lpstr>
      <vt:lpstr>Order of evaluation</vt:lpstr>
      <vt:lpstr>Operators vs. methods</vt:lpstr>
      <vt:lpstr>Operators</vt:lpstr>
      <vt:lpstr>Operators as methods</vt:lpstr>
      <vt:lpstr>Operators as functions</vt:lpstr>
      <vt:lpstr>Convention for ++ and --</vt:lpstr>
      <vt:lpstr>Convention for ++ and --</vt:lpstr>
      <vt:lpstr>Convention for ++ and --</vt:lpstr>
      <vt:lpstr>Operators</vt:lpstr>
      <vt:lpstr>Assignment operator</vt:lpstr>
      <vt:lpstr>Assignment operator</vt:lpstr>
      <vt:lpstr>Assignment operator</vt:lpstr>
      <vt:lpstr>Move assignment</vt:lpstr>
      <vt:lpstr>Reminder: generating default methods</vt:lpstr>
      <vt:lpstr>Default (compiler generated) copy and move assignment operators</vt:lpstr>
      <vt:lpstr>Stream operators</vt:lpstr>
      <vt:lpstr>Stream operators</vt:lpstr>
      <vt:lpstr>Stream operators</vt:lpstr>
      <vt:lpstr>Member access operator -&gt;</vt:lpstr>
      <vt:lpstr>Function call operator </vt:lpstr>
      <vt:lpstr>Index operator </vt:lpstr>
      <vt:lpstr>Conversion operator</vt:lpstr>
      <vt:lpstr>Conversion operator</vt:lpstr>
      <vt:lpstr>Conversion operator</vt:lpstr>
      <vt:lpstr>Conversion operator</vt:lpstr>
      <vt:lpstr>Literal operator ” ”</vt:lpstr>
      <vt:lpstr>Literal operator ” ”</vt:lpstr>
      <vt:lpstr>Example: counter</vt:lpstr>
      <vt:lpstr>Example: counter</vt:lpstr>
      <vt:lpstr>Example: counter</vt:lpstr>
      <vt:lpstr>Example: counter</vt:lpstr>
      <vt:lpstr>Example: mycomplex</vt:lpstr>
      <vt:lpstr>Example: mycomplex</vt:lpstr>
      <vt:lpstr>Example: mycomplex</vt:lpstr>
      <vt:lpstr>Example: mycomplex</vt:lpstr>
      <vt:lpstr>Example: mycomplex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319</cp:revision>
  <dcterms:created xsi:type="dcterms:W3CDTF">2018-03-21T20:01:06Z</dcterms:created>
  <dcterms:modified xsi:type="dcterms:W3CDTF">2020-02-27T19:50:14Z</dcterms:modified>
</cp:coreProperties>
</file>